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4" r:id="rId3"/>
  </p:sldMasterIdLst>
  <p:notesMasterIdLst>
    <p:notesMasterId r:id="rId43"/>
  </p:notesMasterIdLst>
  <p:sldIdLst>
    <p:sldId id="257" r:id="rId4"/>
    <p:sldId id="2147479590" r:id="rId5"/>
    <p:sldId id="2147479607" r:id="rId6"/>
    <p:sldId id="2147479608" r:id="rId7"/>
    <p:sldId id="2147479606" r:id="rId8"/>
    <p:sldId id="2147479530" r:id="rId9"/>
    <p:sldId id="2147479610" r:id="rId10"/>
    <p:sldId id="2147479611" r:id="rId11"/>
    <p:sldId id="2147479612" r:id="rId12"/>
    <p:sldId id="2147480666" r:id="rId13"/>
    <p:sldId id="2147480664" r:id="rId14"/>
    <p:sldId id="2147480667" r:id="rId15"/>
    <p:sldId id="2147469711" r:id="rId16"/>
    <p:sldId id="2147479844" r:id="rId17"/>
    <p:sldId id="2147479609" r:id="rId18"/>
    <p:sldId id="2147479614" r:id="rId19"/>
    <p:sldId id="2147481281" r:id="rId20"/>
    <p:sldId id="2147480773" r:id="rId21"/>
    <p:sldId id="2147480774" r:id="rId22"/>
    <p:sldId id="2147480775" r:id="rId23"/>
    <p:sldId id="2147481282" r:id="rId24"/>
    <p:sldId id="2147479838" r:id="rId25"/>
    <p:sldId id="2147481283" r:id="rId26"/>
    <p:sldId id="2147480725" r:id="rId27"/>
    <p:sldId id="2147480726" r:id="rId28"/>
    <p:sldId id="2147480727" r:id="rId29"/>
    <p:sldId id="2147480160" r:id="rId30"/>
    <p:sldId id="2147480146" r:id="rId31"/>
    <p:sldId id="2147481284" r:id="rId32"/>
    <p:sldId id="265" r:id="rId33"/>
    <p:sldId id="264" r:id="rId34"/>
    <p:sldId id="283" r:id="rId35"/>
    <p:sldId id="269" r:id="rId36"/>
    <p:sldId id="270" r:id="rId37"/>
    <p:sldId id="2147479613" r:id="rId38"/>
    <p:sldId id="2147481285" r:id="rId39"/>
    <p:sldId id="2147481286" r:id="rId40"/>
    <p:sldId id="2147479591" r:id="rId41"/>
    <p:sldId id="214748128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90"/>
  </p:normalViewPr>
  <p:slideViewPr>
    <p:cSldViewPr snapToGrid="0">
      <p:cViewPr varScale="1">
        <p:scale>
          <a:sx n="98" d="100"/>
          <a:sy n="98" d="100"/>
        </p:scale>
        <p:origin x="228" y="3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microsoft.com/office/2016/11/relationships/changesInfo" Target="changesInfos/changesInfo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nfey Lo" userId="82eee98c-67dd-4f4e-aa1a-3bd4d189fa5e" providerId="ADAL" clId="{97ADB0F2-122F-2F43-91ED-1E32A95B1C3C}"/>
    <pc:docChg chg="sldOrd">
      <pc:chgData name="Kinfey Lo" userId="82eee98c-67dd-4f4e-aa1a-3bd4d189fa5e" providerId="ADAL" clId="{97ADB0F2-122F-2F43-91ED-1E32A95B1C3C}" dt="2024-09-10T08:50:28.308" v="1" actId="20578"/>
      <pc:docMkLst>
        <pc:docMk/>
      </pc:docMkLst>
      <pc:sldChg chg="ord">
        <pc:chgData name="Kinfey Lo" userId="82eee98c-67dd-4f4e-aa1a-3bd4d189fa5e" providerId="ADAL" clId="{97ADB0F2-122F-2F43-91ED-1E32A95B1C3C}" dt="2024-09-10T08:50:24.361" v="0" actId="20578"/>
        <pc:sldMkLst>
          <pc:docMk/>
          <pc:sldMk cId="807713696" sldId="2147479591"/>
        </pc:sldMkLst>
      </pc:sldChg>
      <pc:sldChg chg="ord">
        <pc:chgData name="Kinfey Lo" userId="82eee98c-67dd-4f4e-aa1a-3bd4d189fa5e" providerId="ADAL" clId="{97ADB0F2-122F-2F43-91ED-1E32A95B1C3C}" dt="2024-09-10T08:50:28.308" v="1" actId="20578"/>
        <pc:sldMkLst>
          <pc:docMk/>
          <pc:sldMk cId="1930292325" sldId="2147481286"/>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5464074803149611"/>
          <c:y val="0.14411717863452395"/>
          <c:w val="0.70539050196850406"/>
          <c:h val="0.76503723148146963"/>
        </c:manualLayout>
      </c:layout>
      <c:barChart>
        <c:barDir val="bar"/>
        <c:grouping val="stacked"/>
        <c:varyColors val="0"/>
        <c:ser>
          <c:idx val="4"/>
          <c:order val="0"/>
          <c:spPr>
            <a:solidFill>
              <a:schemeClr val="accent3"/>
            </a:solidFill>
            <a:ln>
              <a:noFill/>
            </a:ln>
            <a:effectLst/>
          </c:spPr>
          <c:invertIfNegative val="0"/>
          <c:cat>
            <c:strRef>
              <c:f>Sheet1!$A$2:$A$5</c:f>
              <c:strCache>
                <c:ptCount val="4"/>
                <c:pt idx="0">
                  <c:v>Hybrid + Semantic Ranker</c:v>
                </c:pt>
                <c:pt idx="1">
                  <c:v>Hybrid</c:v>
                </c:pt>
                <c:pt idx="2">
                  <c:v>Vector</c:v>
                </c:pt>
                <c:pt idx="3">
                  <c:v>Keyword</c:v>
                </c:pt>
              </c:strCache>
            </c:strRef>
          </c:cat>
          <c:val>
            <c:numRef>
              <c:f>Sheet1!$F$2:$F$5</c:f>
              <c:numCache>
                <c:formatCode>0%</c:formatCode>
                <c:ptCount val="4"/>
                <c:pt idx="0">
                  <c:v>0.77</c:v>
                </c:pt>
                <c:pt idx="1">
                  <c:v>0.71</c:v>
                </c:pt>
                <c:pt idx="2">
                  <c:v>0.66</c:v>
                </c:pt>
                <c:pt idx="3">
                  <c:v>0.59</c:v>
                </c:pt>
              </c:numCache>
            </c:numRef>
          </c:val>
          <c:extLst>
            <c:ext xmlns:c16="http://schemas.microsoft.com/office/drawing/2014/chart" uri="{C3380CC4-5D6E-409C-BE32-E72D297353CC}">
              <c16:uniqueId val="{00000004-2733-410D-9221-74E9AA26B34D}"/>
            </c:ext>
          </c:extLst>
        </c:ser>
        <c:dLbls>
          <c:showLegendKey val="0"/>
          <c:showVal val="0"/>
          <c:showCatName val="0"/>
          <c:showSerName val="0"/>
          <c:showPercent val="0"/>
          <c:showBubbleSize val="0"/>
        </c:dLbls>
        <c:gapWidth val="100"/>
        <c:overlap val="100"/>
        <c:axId val="1205596863"/>
        <c:axId val="132055648"/>
      </c:barChart>
      <c:catAx>
        <c:axId val="1205596863"/>
        <c:scaling>
          <c:orientation val="maxMin"/>
        </c:scaling>
        <c:delete val="0"/>
        <c:axPos val="l"/>
        <c:title>
          <c:tx>
            <c:rich>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Number of Results</a:t>
                </a:r>
              </a:p>
            </c:rich>
          </c:tx>
          <c:layout>
            <c:manualLayout>
              <c:xMode val="edge"/>
              <c:yMode val="edge"/>
              <c:x val="0.25156250000000002"/>
              <c:y val="0.93671580113706931"/>
            </c:manualLayout>
          </c:layout>
          <c:overlay val="0"/>
          <c:spPr>
            <a:noFill/>
            <a:ln>
              <a:noFill/>
            </a:ln>
            <a:effectLst/>
          </c:spPr>
          <c:txPr>
            <a:bodyPr rot="0" spcFirstLastPara="1" vertOverflow="ellipsis"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2055648"/>
        <c:crosses val="autoZero"/>
        <c:auto val="1"/>
        <c:lblAlgn val="ctr"/>
        <c:lblOffset val="100"/>
        <c:noMultiLvlLbl val="0"/>
      </c:catAx>
      <c:valAx>
        <c:axId val="132055648"/>
        <c:scaling>
          <c:orientation val="minMax"/>
        </c:scaling>
        <c:delete val="0"/>
        <c:axPos val="t"/>
        <c:majorGridlines>
          <c:spPr>
            <a:ln w="9525" cap="flat" cmpd="sng" algn="ctr">
              <a:solidFill>
                <a:schemeClr val="accent6">
                  <a:lumMod val="50000"/>
                </a:schemeClr>
              </a:solidFill>
              <a:prstDash val="dash"/>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Search Accuracy</a:t>
                </a:r>
              </a:p>
            </c:rich>
          </c:tx>
          <c:layout>
            <c:manualLayout>
              <c:xMode val="edge"/>
              <c:yMode val="edge"/>
              <c:x val="0.84099606299212604"/>
              <c:y val="2.055468623556311E-2"/>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05596863"/>
        <c:crosses val="autoZero"/>
        <c:crossBetween val="between"/>
      </c:valAx>
      <c:spPr>
        <a:noFill/>
        <a:ln>
          <a:noFill/>
        </a:ln>
        <a:effectLst/>
      </c:spPr>
    </c:plotArea>
    <c:legend>
      <c:legendPos val="b"/>
      <c:legendEntry>
        <c:idx val="0"/>
        <c:delete val="1"/>
      </c:legendEntry>
      <c:layout>
        <c:manualLayout>
          <c:xMode val="edge"/>
          <c:yMode val="edge"/>
          <c:x val="0.43070435531496065"/>
          <c:y val="0.93493565853004068"/>
          <c:w val="0.29796628937007874"/>
          <c:h val="5.100184233502446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6E4A33-CE6F-2741-B1B9-0A7389E4CDE4}" type="datetimeFigureOut">
              <a:rPr lang="en-US" smtClean="0"/>
              <a:t>9/10/2024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29C03B-981A-7243-AADF-942FE5FC3A35}" type="slidenum">
              <a:rPr lang="en-US" smtClean="0"/>
              <a:t>‹#›</a:t>
            </a:fld>
            <a:endParaRPr lang="en-US"/>
          </a:p>
        </p:txBody>
      </p:sp>
    </p:spTree>
    <p:extLst>
      <p:ext uri="{BB962C8B-B14F-4D97-AF65-F5344CB8AC3E}">
        <p14:creationId xmlns:p14="http://schemas.microsoft.com/office/powerpoint/2010/main" val="408841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9/10/2024 9:08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229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example, instead of chunking by sentence, a different strategy that attempts to chunk by section is used. A section is a meaningful part of the document. We approximate this by combining two strategies. First, we pick a fixed number of words to always include in a section. Second, we start the next section with the end of the previous section. By combining sections in this way, we attempt to preserve as much meaning as possible.</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9/10/2024 9:08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0864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Structured table content from Forms Recognizer is converted to HTML, and HTML tags are treated like words for the purpose of forming sections. Azure OpenAI understands HTML well because it was trained on publicly available web pages. It understands the table structure using the tags. Care is taken to avoid having tables span multiple sections to preserve as much of the table structure as possible for Azure OpenAI.</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9/10/2024 9:08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3540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Retrieval is a crucial part of the AI Powered Question and Answering pattern. Let’s look more into how Azure Cognitive Search powers Retrieval Augmented Generation.</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9/10/2024 9:08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3243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endParaRPr lang="en-US">
              <a:latin typeface="Calibri"/>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9/10/2024 9:08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28526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https://techcommunity.microsoft.com/t5/azure-ai-services-blog/azure-cognitive-search-outperforming-vector-search-with-hybrid/ba-p/3929167</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59A167-5B55-48CA-8134-949BEB3ACCB8}"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17528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44973b551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g244973b5514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indent="0">
              <a:buNone/>
            </a:pPr>
            <a:r>
              <a:rPr lang="en-US" sz="1200"/>
              <a:t>An embedding is a special format of data representation that can be easily utilized by </a:t>
            </a:r>
            <a:br>
              <a:rPr lang="en-US" sz="1200"/>
            </a:br>
            <a:r>
              <a:rPr lang="en-US" sz="1200"/>
              <a:t>machine learning models and algorithms. </a:t>
            </a:r>
          </a:p>
          <a:p>
            <a:pPr marL="0" indent="0">
              <a:buNone/>
            </a:pPr>
            <a:endParaRPr lang="en-US" sz="1200"/>
          </a:p>
          <a:p>
            <a:pPr marL="0" indent="0">
              <a:buNone/>
            </a:pPr>
            <a:r>
              <a:rPr lang="en-US" sz="1200"/>
              <a:t>The embedding is an information dense representation of the semantic meaning </a:t>
            </a:r>
            <a:br>
              <a:rPr lang="en-US" sz="1200"/>
            </a:br>
            <a:r>
              <a:rPr lang="en-US" sz="1200"/>
              <a:t>of a piece of text. </a:t>
            </a:r>
          </a:p>
          <a:p>
            <a:pPr marL="0" indent="0">
              <a:buNone/>
            </a:pPr>
            <a:endParaRPr lang="en-US" sz="1200"/>
          </a:p>
          <a:p>
            <a:pPr marL="0" indent="0">
              <a:buNone/>
            </a:pPr>
            <a:r>
              <a:rPr lang="en-US" sz="1200"/>
              <a:t>Each embedding is a vector of floating-point numbers, such that the distance between two embeddings in the vector space is correlated </a:t>
            </a:r>
            <a:br>
              <a:rPr lang="en-US" sz="1200"/>
            </a:br>
            <a:r>
              <a:rPr lang="en-US" sz="1200"/>
              <a:t>with semantic similarity between two inputs </a:t>
            </a:r>
            <a:br>
              <a:rPr lang="en-US" sz="1200"/>
            </a:br>
            <a:r>
              <a:rPr lang="en-US" sz="1200"/>
              <a:t>in the original format. </a:t>
            </a:r>
          </a:p>
          <a:p>
            <a:pPr marL="0" indent="0">
              <a:buNone/>
            </a:pPr>
            <a:endParaRPr lang="en-US" sz="1200"/>
          </a:p>
          <a:p>
            <a:pPr marL="0" indent="0">
              <a:buNone/>
            </a:pPr>
            <a:r>
              <a:rPr lang="en-US" sz="1200"/>
              <a:t>For example, if two texts are similar, then their </a:t>
            </a:r>
            <a:br>
              <a:rPr lang="en-US" sz="1200"/>
            </a:br>
            <a:r>
              <a:rPr lang="en-US" sz="1200"/>
              <a:t>vector representations should also be similar.</a:t>
            </a:r>
          </a:p>
          <a:p>
            <a:pPr marL="0" lvl="0" indent="0" algn="l" rtl="0">
              <a:lnSpc>
                <a:spcPct val="146668"/>
              </a:lnSpc>
              <a:spcBef>
                <a:spcPts val="0"/>
              </a:spcBef>
              <a:spcAft>
                <a:spcPts val="300"/>
              </a:spcAft>
              <a:buClr>
                <a:schemeClr val="dk1"/>
              </a:buClr>
              <a:buSzPts val="1100"/>
              <a:buFont typeface="Arial"/>
              <a:buNone/>
            </a:pPr>
            <a:endParaRPr/>
          </a:p>
        </p:txBody>
      </p:sp>
      <p:sp>
        <p:nvSpPr>
          <p:cNvPr id="451" name="Google Shape;451;g244973b5514_0_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sz="1200" b="0"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1534482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44973b551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g244973b5514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46668"/>
              </a:lnSpc>
              <a:spcBef>
                <a:spcPts val="0"/>
              </a:spcBef>
              <a:spcAft>
                <a:spcPts val="300"/>
              </a:spcAft>
              <a:buClr>
                <a:schemeClr val="dk1"/>
              </a:buClr>
              <a:buSzPts val="1100"/>
              <a:buFont typeface="Arial"/>
              <a:buNone/>
            </a:pPr>
            <a:endParaRPr/>
          </a:p>
        </p:txBody>
      </p:sp>
      <p:sp>
        <p:nvSpPr>
          <p:cNvPr id="451" name="Google Shape;451;g244973b5514_0_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sz="1200" b="0"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2440832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44973b5514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g244973b5514_0_6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46668"/>
              </a:lnSpc>
              <a:spcBef>
                <a:spcPts val="0"/>
              </a:spcBef>
              <a:spcAft>
                <a:spcPts val="300"/>
              </a:spcAft>
              <a:buClr>
                <a:schemeClr val="dk1"/>
              </a:buClr>
              <a:buSzPts val="1100"/>
              <a:buFont typeface="Arial"/>
              <a:buNone/>
            </a:pPr>
            <a:endParaRPr/>
          </a:p>
        </p:txBody>
      </p:sp>
      <p:sp>
        <p:nvSpPr>
          <p:cNvPr id="451" name="Google Shape;451;g244973b5514_0_6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 sz="1200" b="0" i="0" u="none" strike="noStrike" kern="1200" cap="none" spc="0" normalizeH="0" baseline="0" noProof="0">
                <a:ln>
                  <a:noFill/>
                </a:ln>
                <a:solidFill>
                  <a:srgbClr val="000000"/>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sz="1200" b="0" i="0" u="none" strike="noStrike" kern="1200" cap="none" spc="0" normalizeH="0" baseline="0" noProof="0">
              <a:ln>
                <a:noFill/>
              </a:ln>
              <a:solidFill>
                <a:srgbClr val="000000"/>
              </a:solidFill>
              <a:effectLst/>
              <a:uLnTx/>
              <a:uFillTx/>
              <a:latin typeface="Arial"/>
              <a:ea typeface="Arial"/>
              <a:cs typeface="Arial"/>
              <a:sym typeface="Arial"/>
            </a:endParaRPr>
          </a:p>
        </p:txBody>
      </p:sp>
    </p:spTree>
    <p:extLst>
      <p:ext uri="{BB962C8B-B14F-4D97-AF65-F5344CB8AC3E}">
        <p14:creationId xmlns:p14="http://schemas.microsoft.com/office/powerpoint/2010/main" val="398286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Azure OpenAI to answer questions requires a way of combining your data with your question, known as a prompting approach, We found several prompting approaches that are effective. Prompting approaches are being continually developed and change over time. Each one has different tradeoffs, and which approach to use depends on your scenario.</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9/10/2024 9:08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325495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429C03B-981A-7243-AADF-942FE5FC3A35}" type="slidenum">
              <a:rPr lang="en-US" smtClean="0"/>
              <a:t>37</a:t>
            </a:fld>
            <a:endParaRPr lang="en-US"/>
          </a:p>
        </p:txBody>
      </p:sp>
    </p:spTree>
    <p:extLst>
      <p:ext uri="{BB962C8B-B14F-4D97-AF65-F5344CB8AC3E}">
        <p14:creationId xmlns:p14="http://schemas.microsoft.com/office/powerpoint/2010/main" val="3874336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77ED9-9082-E483-49A7-BCA91B4992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87827C-61C9-49B0-8A28-C46EA05C48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0E66DB-74A3-C511-1EEC-12055A431D7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92670A3-117C-D63E-4426-FFED712AAFB8}"/>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9D24C22-311E-DDA8-35A6-A936F0D56AC8}"/>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F1623D0-C4D8-5D0F-7F00-7ADB49EEDD2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9/10/2024 9:08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971835E-D48F-F700-66DC-F277ECCDC282}"/>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71106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9/10/2024 9:08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82670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77ED9-9082-E483-49A7-BCA91B4992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87827C-61C9-49B0-8A28-C46EA05C48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0E66DB-74A3-C511-1EEC-12055A431D7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92670A3-117C-D63E-4426-FFED712AAFB8}"/>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9D24C22-311E-DDA8-35A6-A936F0D56AC8}"/>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F1623D0-C4D8-5D0F-7F00-7ADB49EEDD2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9/10/2024 9:08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971835E-D48F-F700-66DC-F277ECCDC282}"/>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8336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5000"/>
              </a:lnSpc>
              <a:spcAft>
                <a:spcPts val="810"/>
              </a:spcAft>
            </a:pPr>
            <a:endParaRPr lang="en-US" sz="1800">
              <a:solidFill>
                <a:srgbClr val="000000"/>
              </a:solidFill>
              <a:latin typeface="Calibri"/>
              <a:ea typeface="Calibri" panose="020F0502020204030204" pitchFamily="34" charset="0"/>
              <a:cs typeface="Calibri"/>
            </a:endParaRPr>
          </a:p>
          <a:p>
            <a:pPr>
              <a:lnSpc>
                <a:spcPct val="105000"/>
              </a:lnSpc>
              <a:spcAft>
                <a:spcPts val="810"/>
              </a:spcAft>
            </a:pPr>
            <a:endParaRPr lang="en-US" sz="1800">
              <a:solidFill>
                <a:srgbClr val="000000"/>
              </a:solidFill>
              <a:latin typeface="Calibri"/>
              <a:ea typeface="Calibri" panose="020F0502020204030204" pitchFamily="34" charset="0"/>
              <a:cs typeface="Calibri"/>
            </a:endParaRPr>
          </a:p>
          <a:p>
            <a:pPr>
              <a:lnSpc>
                <a:spcPct val="105000"/>
              </a:lnSpc>
              <a:spcAft>
                <a:spcPts val="810"/>
              </a:spcAft>
            </a:pPr>
            <a:r>
              <a:rPr lang="en-US" sz="1800">
                <a:solidFill>
                  <a:srgbClr val="000000"/>
                </a:solidFill>
                <a:latin typeface="Calibri"/>
                <a:ea typeface="Calibri" panose="020F0502020204030204" pitchFamily="34" charset="0"/>
                <a:cs typeface="Calibri"/>
              </a:rPr>
              <a:t> </a:t>
            </a:r>
            <a:endParaRPr lang="en-US">
              <a:cs typeface="Calibri"/>
            </a:endParaRPr>
          </a:p>
        </p:txBody>
      </p:sp>
      <p:sp>
        <p:nvSpPr>
          <p:cNvPr id="4" name="Slide Number Placeholder 3"/>
          <p:cNvSpPr>
            <a:spLocks noGrp="1"/>
          </p:cNvSpPr>
          <p:nvPr>
            <p:ph type="sldNum" sz="quarter" idx="5"/>
          </p:nvPr>
        </p:nvSpPr>
        <p:spPr/>
        <p:txBody>
          <a:bodyPr/>
          <a:lstStyle/>
          <a:p>
            <a:pPr defTabSz="925464">
              <a:defRPr/>
            </a:pPr>
            <a:fld id="{018FED6F-EFAA-5D46-8E7F-82E10F343857}" type="slidenum">
              <a:rPr lang="en-US">
                <a:solidFill>
                  <a:prstClr val="black"/>
                </a:solidFill>
                <a:latin typeface="Calibri" panose="020F0502020204030204"/>
              </a:rPr>
              <a:pPr defTabSz="925464">
                <a:defRPr/>
              </a:pPr>
              <a:t>10</a:t>
            </a:fld>
            <a:endParaRPr lang="en-US">
              <a:solidFill>
                <a:prstClr val="black"/>
              </a:solidFill>
              <a:latin typeface="Calibri" panose="020F0502020204030204"/>
            </a:endParaRPr>
          </a:p>
        </p:txBody>
      </p:sp>
    </p:spTree>
    <p:extLst>
      <p:ext uri="{BB962C8B-B14F-4D97-AF65-F5344CB8AC3E}">
        <p14:creationId xmlns:p14="http://schemas.microsoft.com/office/powerpoint/2010/main" val="3605583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while these off-the-shelf copilots can be leveraged to boost productivity, optimize efficiency and cost savings, and secure your organization…</a:t>
            </a:r>
          </a:p>
          <a:p>
            <a:endParaRPr lang="en-US"/>
          </a:p>
          <a:p>
            <a:r>
              <a:rPr lang="en-US"/>
              <a:t>We understand that companies may also want to explore using AI in other, more extensive, ways to develop custom solutions.</a:t>
            </a:r>
          </a:p>
          <a:p>
            <a:endParaRPr lang="en-US"/>
          </a:p>
          <a:p>
            <a:r>
              <a:rPr lang="en-US"/>
              <a:t>AI-powered apps that, when combined with the right data foundation, can unlock transformative experiences that enable contextual interactions, amplified automation, and intuitive discovery with customers and within your organization. </a:t>
            </a:r>
          </a:p>
          <a:p>
            <a:endParaRPr lang="en-US"/>
          </a:p>
          <a:p>
            <a:r>
              <a:rPr lang="en-US"/>
              <a:t>And this is the same AI platform that you can use to build intelligent apps of your own. </a:t>
            </a:r>
          </a:p>
        </p:txBody>
      </p:sp>
      <p:sp>
        <p:nvSpPr>
          <p:cNvPr id="4" name="Slide Number Placeholder 3"/>
          <p:cNvSpPr>
            <a:spLocks noGrp="1"/>
          </p:cNvSpPr>
          <p:nvPr>
            <p:ph type="sldNum" sz="quarter" idx="5"/>
          </p:nvPr>
        </p:nvSpPr>
        <p:spPr/>
        <p:txBody>
          <a:bodyPr/>
          <a:lstStyle/>
          <a:p>
            <a:fld id="{F7320FB8-C7E5-4D6B-872D-A276A4F16CAA}" type="slidenum">
              <a:rPr lang="en-US" smtClean="0"/>
              <a:t>11</a:t>
            </a:fld>
            <a:endParaRPr lang="en-US"/>
          </a:p>
        </p:txBody>
      </p:sp>
    </p:spTree>
    <p:extLst>
      <p:ext uri="{BB962C8B-B14F-4D97-AF65-F5344CB8AC3E}">
        <p14:creationId xmlns:p14="http://schemas.microsoft.com/office/powerpoint/2010/main" val="3451255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9/10/2024 9:08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0203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Typical architecture diagram for ACS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7320FB8-C7E5-4D6B-872D-A276A4F16CA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6677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learn more about how data is prepared for the retrieval step.</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9/10/2024 9:08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73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Recall tokens, how Azure OpenAI breaks down text. When Forms Recognizer output is transformed into tokens, it might be too long for a single prompt. The document needs to be divided further into smaller chunks to be processed.</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9/10/2024 9:08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438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BE7E9-E839-5BC5-BA06-805B062186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77C49A-FA40-850B-2B9C-D0E593CD42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AEF63D-825F-0A05-59D5-B6350B48AFDE}"/>
              </a:ext>
            </a:extLst>
          </p:cNvPr>
          <p:cNvSpPr>
            <a:spLocks noGrp="1"/>
          </p:cNvSpPr>
          <p:nvPr>
            <p:ph type="dt" sz="half" idx="10"/>
          </p:nvPr>
        </p:nvSpPr>
        <p:spPr/>
        <p:txBody>
          <a:bodyPr/>
          <a:lstStyle/>
          <a:p>
            <a:fld id="{232AF265-CA9E-5C45-BCA0-0344C150DF60}" type="datetimeFigureOut">
              <a:rPr lang="en-US" smtClean="0"/>
              <a:t>9/10/2024</a:t>
            </a:fld>
            <a:endParaRPr lang="en-US"/>
          </a:p>
        </p:txBody>
      </p:sp>
      <p:sp>
        <p:nvSpPr>
          <p:cNvPr id="5" name="Footer Placeholder 4">
            <a:extLst>
              <a:ext uri="{FF2B5EF4-FFF2-40B4-BE49-F238E27FC236}">
                <a16:creationId xmlns:a16="http://schemas.microsoft.com/office/drawing/2014/main" id="{59F15472-3E05-9B71-BEE3-D10851FE86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A5AABC-DC81-6073-8BFD-7EDABED652FE}"/>
              </a:ext>
            </a:extLst>
          </p:cNvPr>
          <p:cNvSpPr>
            <a:spLocks noGrp="1"/>
          </p:cNvSpPr>
          <p:nvPr>
            <p:ph type="sldNum" sz="quarter" idx="12"/>
          </p:nvPr>
        </p:nvSpPr>
        <p:spPr/>
        <p:txBody>
          <a:bodyPr/>
          <a:lstStyle/>
          <a:p>
            <a:fld id="{0B374113-E028-8B4F-A9A5-B920CFBBA1AE}" type="slidenum">
              <a:rPr lang="en-US" smtClean="0"/>
              <a:t>‹#›</a:t>
            </a:fld>
            <a:endParaRPr lang="en-US"/>
          </a:p>
        </p:txBody>
      </p:sp>
    </p:spTree>
    <p:extLst>
      <p:ext uri="{BB962C8B-B14F-4D97-AF65-F5344CB8AC3E}">
        <p14:creationId xmlns:p14="http://schemas.microsoft.com/office/powerpoint/2010/main" val="4122290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AE8FF-6E6E-D14F-2C92-92790A1EEC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221D887-7879-619B-4BCF-62F61A2BDC0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36FFDD-A6A9-5739-B295-3F351C0100E1}"/>
              </a:ext>
            </a:extLst>
          </p:cNvPr>
          <p:cNvSpPr>
            <a:spLocks noGrp="1"/>
          </p:cNvSpPr>
          <p:nvPr>
            <p:ph type="dt" sz="half" idx="10"/>
          </p:nvPr>
        </p:nvSpPr>
        <p:spPr/>
        <p:txBody>
          <a:bodyPr/>
          <a:lstStyle/>
          <a:p>
            <a:fld id="{232AF265-CA9E-5C45-BCA0-0344C150DF60}" type="datetimeFigureOut">
              <a:rPr lang="en-US" smtClean="0"/>
              <a:t>9/10/2024</a:t>
            </a:fld>
            <a:endParaRPr lang="en-US"/>
          </a:p>
        </p:txBody>
      </p:sp>
      <p:sp>
        <p:nvSpPr>
          <p:cNvPr id="5" name="Footer Placeholder 4">
            <a:extLst>
              <a:ext uri="{FF2B5EF4-FFF2-40B4-BE49-F238E27FC236}">
                <a16:creationId xmlns:a16="http://schemas.microsoft.com/office/drawing/2014/main" id="{2A69ECDF-B277-BBF1-1234-595B10BE7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BC44D1-77A5-21C7-6F49-3D71D01CF10E}"/>
              </a:ext>
            </a:extLst>
          </p:cNvPr>
          <p:cNvSpPr>
            <a:spLocks noGrp="1"/>
          </p:cNvSpPr>
          <p:nvPr>
            <p:ph type="sldNum" sz="quarter" idx="12"/>
          </p:nvPr>
        </p:nvSpPr>
        <p:spPr/>
        <p:txBody>
          <a:bodyPr/>
          <a:lstStyle/>
          <a:p>
            <a:fld id="{0B374113-E028-8B4F-A9A5-B920CFBBA1AE}" type="slidenum">
              <a:rPr lang="en-US" smtClean="0"/>
              <a:t>‹#›</a:t>
            </a:fld>
            <a:endParaRPr lang="en-US"/>
          </a:p>
        </p:txBody>
      </p:sp>
    </p:spTree>
    <p:extLst>
      <p:ext uri="{BB962C8B-B14F-4D97-AF65-F5344CB8AC3E}">
        <p14:creationId xmlns:p14="http://schemas.microsoft.com/office/powerpoint/2010/main" val="801174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766414-406B-99D0-AE0C-BC7ED5835CE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F2D88E6-8CE9-9E8D-2D1C-5076709F84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994374-85CC-F924-C9B8-9FF70296A10B}"/>
              </a:ext>
            </a:extLst>
          </p:cNvPr>
          <p:cNvSpPr>
            <a:spLocks noGrp="1"/>
          </p:cNvSpPr>
          <p:nvPr>
            <p:ph type="dt" sz="half" idx="10"/>
          </p:nvPr>
        </p:nvSpPr>
        <p:spPr/>
        <p:txBody>
          <a:bodyPr/>
          <a:lstStyle/>
          <a:p>
            <a:fld id="{232AF265-CA9E-5C45-BCA0-0344C150DF60}" type="datetimeFigureOut">
              <a:rPr lang="en-US" smtClean="0"/>
              <a:t>9/10/2024</a:t>
            </a:fld>
            <a:endParaRPr lang="en-US"/>
          </a:p>
        </p:txBody>
      </p:sp>
      <p:sp>
        <p:nvSpPr>
          <p:cNvPr id="5" name="Footer Placeholder 4">
            <a:extLst>
              <a:ext uri="{FF2B5EF4-FFF2-40B4-BE49-F238E27FC236}">
                <a16:creationId xmlns:a16="http://schemas.microsoft.com/office/drawing/2014/main" id="{445CBC8B-CE3A-8DEE-228A-319FDB2B00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234687-B932-055F-73AE-1E39781FD574}"/>
              </a:ext>
            </a:extLst>
          </p:cNvPr>
          <p:cNvSpPr>
            <a:spLocks noGrp="1"/>
          </p:cNvSpPr>
          <p:nvPr>
            <p:ph type="sldNum" sz="quarter" idx="12"/>
          </p:nvPr>
        </p:nvSpPr>
        <p:spPr/>
        <p:txBody>
          <a:bodyPr/>
          <a:lstStyle/>
          <a:p>
            <a:fld id="{0B374113-E028-8B4F-A9A5-B920CFBBA1AE}" type="slidenum">
              <a:rPr lang="en-US" smtClean="0"/>
              <a:t>‹#›</a:t>
            </a:fld>
            <a:endParaRPr lang="en-US"/>
          </a:p>
        </p:txBody>
      </p:sp>
    </p:spTree>
    <p:extLst>
      <p:ext uri="{BB962C8B-B14F-4D97-AF65-F5344CB8AC3E}">
        <p14:creationId xmlns:p14="http://schemas.microsoft.com/office/powerpoint/2010/main" val="7522195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188B6-94FE-A9FF-342C-9127CF50B5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EB831A-04A8-401B-1DDA-8BE136C053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75A24-B539-5A5D-84D6-1DCE32F58C5D}"/>
              </a:ext>
            </a:extLst>
          </p:cNvPr>
          <p:cNvSpPr>
            <a:spLocks noGrp="1"/>
          </p:cNvSpPr>
          <p:nvPr>
            <p:ph type="dt" sz="half" idx="10"/>
          </p:nvPr>
        </p:nvSpPr>
        <p:spPr/>
        <p:txBody>
          <a:bodyPr/>
          <a:lstStyle/>
          <a:p>
            <a:fld id="{A2B7601F-10EB-43FB-B685-D354D3BF2D99}" type="datetimeFigureOut">
              <a:rPr lang="en-US" smtClean="0"/>
              <a:t>9/10/2024</a:t>
            </a:fld>
            <a:endParaRPr lang="en-US"/>
          </a:p>
        </p:txBody>
      </p:sp>
      <p:sp>
        <p:nvSpPr>
          <p:cNvPr id="5" name="Footer Placeholder 4">
            <a:extLst>
              <a:ext uri="{FF2B5EF4-FFF2-40B4-BE49-F238E27FC236}">
                <a16:creationId xmlns:a16="http://schemas.microsoft.com/office/drawing/2014/main" id="{B395EB61-70C3-5E22-FC7C-9C8D031CD1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6B9C7-3385-7B80-EFAA-760E07467E21}"/>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2949473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4984-C448-36FA-ACE0-C36ADE8CD9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7BB252-5A01-CED9-1655-AC6AE91F96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397450-799F-C0E8-8B45-58FB4545A038}"/>
              </a:ext>
            </a:extLst>
          </p:cNvPr>
          <p:cNvSpPr>
            <a:spLocks noGrp="1"/>
          </p:cNvSpPr>
          <p:nvPr>
            <p:ph type="dt" sz="half" idx="10"/>
          </p:nvPr>
        </p:nvSpPr>
        <p:spPr/>
        <p:txBody>
          <a:bodyPr/>
          <a:lstStyle/>
          <a:p>
            <a:fld id="{A2B7601F-10EB-43FB-B685-D354D3BF2D99}" type="datetimeFigureOut">
              <a:rPr lang="en-US" smtClean="0"/>
              <a:t>9/10/2024</a:t>
            </a:fld>
            <a:endParaRPr lang="en-US"/>
          </a:p>
        </p:txBody>
      </p:sp>
      <p:sp>
        <p:nvSpPr>
          <p:cNvPr id="5" name="Footer Placeholder 4">
            <a:extLst>
              <a:ext uri="{FF2B5EF4-FFF2-40B4-BE49-F238E27FC236}">
                <a16:creationId xmlns:a16="http://schemas.microsoft.com/office/drawing/2014/main" id="{ECB5BF81-729E-61A3-B3A6-049E9FD54C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B21CD-EE25-817C-48AD-6C62A58F1E2A}"/>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3064212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EE980-4BFE-1265-E26E-599421867D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697EE2-9188-0DA3-DA64-353DA1B920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1983AD-4179-D35E-573D-A7B964221EEB}"/>
              </a:ext>
            </a:extLst>
          </p:cNvPr>
          <p:cNvSpPr>
            <a:spLocks noGrp="1"/>
          </p:cNvSpPr>
          <p:nvPr>
            <p:ph type="dt" sz="half" idx="10"/>
          </p:nvPr>
        </p:nvSpPr>
        <p:spPr/>
        <p:txBody>
          <a:bodyPr/>
          <a:lstStyle/>
          <a:p>
            <a:fld id="{A2B7601F-10EB-43FB-B685-D354D3BF2D99}" type="datetimeFigureOut">
              <a:rPr lang="en-US" smtClean="0"/>
              <a:t>9/10/2024</a:t>
            </a:fld>
            <a:endParaRPr lang="en-US"/>
          </a:p>
        </p:txBody>
      </p:sp>
      <p:sp>
        <p:nvSpPr>
          <p:cNvPr id="5" name="Footer Placeholder 4">
            <a:extLst>
              <a:ext uri="{FF2B5EF4-FFF2-40B4-BE49-F238E27FC236}">
                <a16:creationId xmlns:a16="http://schemas.microsoft.com/office/drawing/2014/main" id="{9D846053-99FA-00A1-7350-9CAA6510B3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8D89FD-BCA5-9958-5806-D25D04894B7B}"/>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3397970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5D36F-8F94-9A68-97BB-B8F03DFA9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FCF4C-2B77-EF19-156C-5489A4D1F1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74503C-0D90-4387-6756-5E33714574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18AAE9-8C6A-1B93-F044-430E281D90C7}"/>
              </a:ext>
            </a:extLst>
          </p:cNvPr>
          <p:cNvSpPr>
            <a:spLocks noGrp="1"/>
          </p:cNvSpPr>
          <p:nvPr>
            <p:ph type="dt" sz="half" idx="10"/>
          </p:nvPr>
        </p:nvSpPr>
        <p:spPr/>
        <p:txBody>
          <a:bodyPr/>
          <a:lstStyle/>
          <a:p>
            <a:fld id="{A2B7601F-10EB-43FB-B685-D354D3BF2D99}" type="datetimeFigureOut">
              <a:rPr lang="en-US" smtClean="0"/>
              <a:t>9/10/2024</a:t>
            </a:fld>
            <a:endParaRPr lang="en-US"/>
          </a:p>
        </p:txBody>
      </p:sp>
      <p:sp>
        <p:nvSpPr>
          <p:cNvPr id="6" name="Footer Placeholder 5">
            <a:extLst>
              <a:ext uri="{FF2B5EF4-FFF2-40B4-BE49-F238E27FC236}">
                <a16:creationId xmlns:a16="http://schemas.microsoft.com/office/drawing/2014/main" id="{487B59D7-FF69-8EC4-8CA2-3E7269E278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A84D3F-74BB-C6C5-636A-C2D065069196}"/>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2473983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D42C7-F98B-CA43-72F4-5B1DF153BB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926282-0F2C-B87B-D359-6105012B7A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285974-5C8A-069F-2323-45A335DED8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683F30-3ACF-93AE-85E2-1E3DF02A4E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94B1D4-F9AB-A7DB-E1DD-B43CFDD768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F4958E-0F04-1783-1526-F14013BC7D46}"/>
              </a:ext>
            </a:extLst>
          </p:cNvPr>
          <p:cNvSpPr>
            <a:spLocks noGrp="1"/>
          </p:cNvSpPr>
          <p:nvPr>
            <p:ph type="dt" sz="half" idx="10"/>
          </p:nvPr>
        </p:nvSpPr>
        <p:spPr/>
        <p:txBody>
          <a:bodyPr/>
          <a:lstStyle/>
          <a:p>
            <a:fld id="{A2B7601F-10EB-43FB-B685-D354D3BF2D99}" type="datetimeFigureOut">
              <a:rPr lang="en-US" smtClean="0"/>
              <a:t>9/10/2024</a:t>
            </a:fld>
            <a:endParaRPr lang="en-US"/>
          </a:p>
        </p:txBody>
      </p:sp>
      <p:sp>
        <p:nvSpPr>
          <p:cNvPr id="8" name="Footer Placeholder 7">
            <a:extLst>
              <a:ext uri="{FF2B5EF4-FFF2-40B4-BE49-F238E27FC236}">
                <a16:creationId xmlns:a16="http://schemas.microsoft.com/office/drawing/2014/main" id="{0653AEE3-C94D-8D5D-5DD8-11437C352A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83FCEA-D97D-C24A-B47F-75BDDFF887F5}"/>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41106984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7A58B-1FB9-0CA5-67B9-49E9859E19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10D872-D42A-2F4D-7768-516456C2A6E4}"/>
              </a:ext>
            </a:extLst>
          </p:cNvPr>
          <p:cNvSpPr>
            <a:spLocks noGrp="1"/>
          </p:cNvSpPr>
          <p:nvPr>
            <p:ph type="dt" sz="half" idx="10"/>
          </p:nvPr>
        </p:nvSpPr>
        <p:spPr/>
        <p:txBody>
          <a:bodyPr/>
          <a:lstStyle/>
          <a:p>
            <a:fld id="{A2B7601F-10EB-43FB-B685-D354D3BF2D99}" type="datetimeFigureOut">
              <a:rPr lang="en-US" smtClean="0"/>
              <a:t>9/10/2024</a:t>
            </a:fld>
            <a:endParaRPr lang="en-US"/>
          </a:p>
        </p:txBody>
      </p:sp>
      <p:sp>
        <p:nvSpPr>
          <p:cNvPr id="4" name="Footer Placeholder 3">
            <a:extLst>
              <a:ext uri="{FF2B5EF4-FFF2-40B4-BE49-F238E27FC236}">
                <a16:creationId xmlns:a16="http://schemas.microsoft.com/office/drawing/2014/main" id="{72EA659C-EB5F-EABB-8333-FF604FFBB0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D847C8-9E46-1D1F-CF9A-C9490B6ED02D}"/>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7876449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64D443-C4C6-D192-6464-2F19EE3BBC2F}"/>
              </a:ext>
            </a:extLst>
          </p:cNvPr>
          <p:cNvSpPr>
            <a:spLocks noGrp="1"/>
          </p:cNvSpPr>
          <p:nvPr>
            <p:ph type="dt" sz="half" idx="10"/>
          </p:nvPr>
        </p:nvSpPr>
        <p:spPr/>
        <p:txBody>
          <a:bodyPr/>
          <a:lstStyle/>
          <a:p>
            <a:fld id="{A2B7601F-10EB-43FB-B685-D354D3BF2D99}" type="datetimeFigureOut">
              <a:rPr lang="en-US" smtClean="0"/>
              <a:t>9/10/2024</a:t>
            </a:fld>
            <a:endParaRPr lang="en-US"/>
          </a:p>
        </p:txBody>
      </p:sp>
      <p:sp>
        <p:nvSpPr>
          <p:cNvPr id="3" name="Footer Placeholder 2">
            <a:extLst>
              <a:ext uri="{FF2B5EF4-FFF2-40B4-BE49-F238E27FC236}">
                <a16:creationId xmlns:a16="http://schemas.microsoft.com/office/drawing/2014/main" id="{500E4678-6026-F21B-E33F-8D8DFC5BC6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839B99-5F32-E70F-C35A-E30C107C9B30}"/>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11073299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03745-90EA-9A69-EE09-CC35A2A09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A7063C-7B65-9AB2-A2D2-B443CA380D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E8548E-1FDE-AF05-C1EB-F0DB39165C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3BC657-45A7-2BF0-7E3F-624661FAE1EE}"/>
              </a:ext>
            </a:extLst>
          </p:cNvPr>
          <p:cNvSpPr>
            <a:spLocks noGrp="1"/>
          </p:cNvSpPr>
          <p:nvPr>
            <p:ph type="dt" sz="half" idx="10"/>
          </p:nvPr>
        </p:nvSpPr>
        <p:spPr/>
        <p:txBody>
          <a:bodyPr/>
          <a:lstStyle/>
          <a:p>
            <a:fld id="{A2B7601F-10EB-43FB-B685-D354D3BF2D99}" type="datetimeFigureOut">
              <a:rPr lang="en-US" smtClean="0"/>
              <a:t>9/10/2024</a:t>
            </a:fld>
            <a:endParaRPr lang="en-US"/>
          </a:p>
        </p:txBody>
      </p:sp>
      <p:sp>
        <p:nvSpPr>
          <p:cNvPr id="6" name="Footer Placeholder 5">
            <a:extLst>
              <a:ext uri="{FF2B5EF4-FFF2-40B4-BE49-F238E27FC236}">
                <a16:creationId xmlns:a16="http://schemas.microsoft.com/office/drawing/2014/main" id="{3DF0BC6D-DE78-E350-5B8E-226A5ABAD1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8D5628-80BB-7AB4-BFA9-245173DAD89E}"/>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3621122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0CE03-8A94-5442-7C33-BB24BA213C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B4838DB-E452-18A6-BBC7-689CA2EFC6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CBEFFD-8DE4-80EA-4FA3-0D2400B71606}"/>
              </a:ext>
            </a:extLst>
          </p:cNvPr>
          <p:cNvSpPr>
            <a:spLocks noGrp="1"/>
          </p:cNvSpPr>
          <p:nvPr>
            <p:ph type="dt" sz="half" idx="10"/>
          </p:nvPr>
        </p:nvSpPr>
        <p:spPr/>
        <p:txBody>
          <a:bodyPr/>
          <a:lstStyle/>
          <a:p>
            <a:fld id="{232AF265-CA9E-5C45-BCA0-0344C150DF60}" type="datetimeFigureOut">
              <a:rPr lang="en-US" smtClean="0"/>
              <a:t>9/10/2024</a:t>
            </a:fld>
            <a:endParaRPr lang="en-US"/>
          </a:p>
        </p:txBody>
      </p:sp>
      <p:sp>
        <p:nvSpPr>
          <p:cNvPr id="5" name="Footer Placeholder 4">
            <a:extLst>
              <a:ext uri="{FF2B5EF4-FFF2-40B4-BE49-F238E27FC236}">
                <a16:creationId xmlns:a16="http://schemas.microsoft.com/office/drawing/2014/main" id="{295EF602-54A9-B853-A083-F509CDF246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5CF795-CB49-8AEB-90B5-E7E3856AEDAD}"/>
              </a:ext>
            </a:extLst>
          </p:cNvPr>
          <p:cNvSpPr>
            <a:spLocks noGrp="1"/>
          </p:cNvSpPr>
          <p:nvPr>
            <p:ph type="sldNum" sz="quarter" idx="12"/>
          </p:nvPr>
        </p:nvSpPr>
        <p:spPr/>
        <p:txBody>
          <a:bodyPr/>
          <a:lstStyle/>
          <a:p>
            <a:fld id="{0B374113-E028-8B4F-A9A5-B920CFBBA1AE}" type="slidenum">
              <a:rPr lang="en-US" smtClean="0"/>
              <a:t>‹#›</a:t>
            </a:fld>
            <a:endParaRPr lang="en-US"/>
          </a:p>
        </p:txBody>
      </p:sp>
    </p:spTree>
    <p:extLst>
      <p:ext uri="{BB962C8B-B14F-4D97-AF65-F5344CB8AC3E}">
        <p14:creationId xmlns:p14="http://schemas.microsoft.com/office/powerpoint/2010/main" val="39072923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19E1E-F6DC-2EAD-08CB-081B812B4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19A66C-0794-C564-2472-6FA6F72914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738385-014D-E82B-750D-20E104912B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D8F407-4B36-1BF0-1086-4AB0E2FE43C3}"/>
              </a:ext>
            </a:extLst>
          </p:cNvPr>
          <p:cNvSpPr>
            <a:spLocks noGrp="1"/>
          </p:cNvSpPr>
          <p:nvPr>
            <p:ph type="dt" sz="half" idx="10"/>
          </p:nvPr>
        </p:nvSpPr>
        <p:spPr/>
        <p:txBody>
          <a:bodyPr/>
          <a:lstStyle/>
          <a:p>
            <a:fld id="{A2B7601F-10EB-43FB-B685-D354D3BF2D99}" type="datetimeFigureOut">
              <a:rPr lang="en-US" smtClean="0"/>
              <a:t>9/10/2024</a:t>
            </a:fld>
            <a:endParaRPr lang="en-US"/>
          </a:p>
        </p:txBody>
      </p:sp>
      <p:sp>
        <p:nvSpPr>
          <p:cNvPr id="6" name="Footer Placeholder 5">
            <a:extLst>
              <a:ext uri="{FF2B5EF4-FFF2-40B4-BE49-F238E27FC236}">
                <a16:creationId xmlns:a16="http://schemas.microsoft.com/office/drawing/2014/main" id="{AA38C202-1280-4195-953E-5CFF2BF0F8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885F61-B105-F7B1-B52F-7C785EBBCECF}"/>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33905612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6014-5DEE-99BD-BA36-E84454703F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D043B0-A5D6-41DB-7EE3-2CFF0AF41D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C0CD6E-3175-9FBF-A4AC-17D8D3977422}"/>
              </a:ext>
            </a:extLst>
          </p:cNvPr>
          <p:cNvSpPr>
            <a:spLocks noGrp="1"/>
          </p:cNvSpPr>
          <p:nvPr>
            <p:ph type="dt" sz="half" idx="10"/>
          </p:nvPr>
        </p:nvSpPr>
        <p:spPr/>
        <p:txBody>
          <a:bodyPr/>
          <a:lstStyle/>
          <a:p>
            <a:fld id="{A2B7601F-10EB-43FB-B685-D354D3BF2D99}" type="datetimeFigureOut">
              <a:rPr lang="en-US" smtClean="0"/>
              <a:t>9/10/2024</a:t>
            </a:fld>
            <a:endParaRPr lang="en-US"/>
          </a:p>
        </p:txBody>
      </p:sp>
      <p:sp>
        <p:nvSpPr>
          <p:cNvPr id="5" name="Footer Placeholder 4">
            <a:extLst>
              <a:ext uri="{FF2B5EF4-FFF2-40B4-BE49-F238E27FC236}">
                <a16:creationId xmlns:a16="http://schemas.microsoft.com/office/drawing/2014/main" id="{7F422C0F-5CB3-24E1-7F48-927AAC6EB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F03C6F-221B-C9FE-4958-21BED7249C09}"/>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246269667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12EFB3-9213-2FB7-736A-87DC54E276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A006B1-5524-33D4-A753-667AAD81A0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BB493B-6178-A1BF-8C26-7824B685DCC7}"/>
              </a:ext>
            </a:extLst>
          </p:cNvPr>
          <p:cNvSpPr>
            <a:spLocks noGrp="1"/>
          </p:cNvSpPr>
          <p:nvPr>
            <p:ph type="dt" sz="half" idx="10"/>
          </p:nvPr>
        </p:nvSpPr>
        <p:spPr/>
        <p:txBody>
          <a:bodyPr/>
          <a:lstStyle/>
          <a:p>
            <a:fld id="{A2B7601F-10EB-43FB-B685-D354D3BF2D99}" type="datetimeFigureOut">
              <a:rPr lang="en-US" smtClean="0"/>
              <a:t>9/10/2024</a:t>
            </a:fld>
            <a:endParaRPr lang="en-US"/>
          </a:p>
        </p:txBody>
      </p:sp>
      <p:sp>
        <p:nvSpPr>
          <p:cNvPr id="5" name="Footer Placeholder 4">
            <a:extLst>
              <a:ext uri="{FF2B5EF4-FFF2-40B4-BE49-F238E27FC236}">
                <a16:creationId xmlns:a16="http://schemas.microsoft.com/office/drawing/2014/main" id="{890FB6EB-9FCB-4E4B-4958-EDFBA59A5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999DD-4C2C-9DB2-51E5-EA2517A3E2D3}"/>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36958992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32244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08015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91868421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0603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6685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15669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90269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91800-DF9C-C515-8279-DF79AF4B02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B89E052-5FEB-C3A1-EA2B-F0CCEA99BEC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D43015-A158-6C14-A58D-EE97F8953316}"/>
              </a:ext>
            </a:extLst>
          </p:cNvPr>
          <p:cNvSpPr>
            <a:spLocks noGrp="1"/>
          </p:cNvSpPr>
          <p:nvPr>
            <p:ph type="dt" sz="half" idx="10"/>
          </p:nvPr>
        </p:nvSpPr>
        <p:spPr/>
        <p:txBody>
          <a:bodyPr/>
          <a:lstStyle/>
          <a:p>
            <a:fld id="{232AF265-CA9E-5C45-BCA0-0344C150DF60}" type="datetimeFigureOut">
              <a:rPr lang="en-US" smtClean="0"/>
              <a:t>9/10/2024</a:t>
            </a:fld>
            <a:endParaRPr lang="en-US"/>
          </a:p>
        </p:txBody>
      </p:sp>
      <p:sp>
        <p:nvSpPr>
          <p:cNvPr id="5" name="Footer Placeholder 4">
            <a:extLst>
              <a:ext uri="{FF2B5EF4-FFF2-40B4-BE49-F238E27FC236}">
                <a16:creationId xmlns:a16="http://schemas.microsoft.com/office/drawing/2014/main" id="{A49F2AFA-5240-F6D7-CFBC-92C49C8B4C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E6DA97-A627-EAAA-7149-54140ABB9326}"/>
              </a:ext>
            </a:extLst>
          </p:cNvPr>
          <p:cNvSpPr>
            <a:spLocks noGrp="1"/>
          </p:cNvSpPr>
          <p:nvPr>
            <p:ph type="sldNum" sz="quarter" idx="12"/>
          </p:nvPr>
        </p:nvSpPr>
        <p:spPr/>
        <p:txBody>
          <a:bodyPr/>
          <a:lstStyle/>
          <a:p>
            <a:fld id="{0B374113-E028-8B4F-A9A5-B920CFBBA1AE}" type="slidenum">
              <a:rPr lang="en-US" smtClean="0"/>
              <a:t>‹#›</a:t>
            </a:fld>
            <a:endParaRPr lang="en-US"/>
          </a:p>
        </p:txBody>
      </p:sp>
    </p:spTree>
    <p:extLst>
      <p:ext uri="{BB962C8B-B14F-4D97-AF65-F5344CB8AC3E}">
        <p14:creationId xmlns:p14="http://schemas.microsoft.com/office/powerpoint/2010/main" val="36613093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70032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79897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8309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77017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89015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075756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21551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14267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371862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625737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8D261-616B-4DEC-E75C-B05BF52FB6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5A9634-15C5-11CC-3CF4-C78BCA0837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584F2B-DB05-144A-8141-E9916DEC32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3AB99D-DBB5-046B-D459-3BAF863EE25C}"/>
              </a:ext>
            </a:extLst>
          </p:cNvPr>
          <p:cNvSpPr>
            <a:spLocks noGrp="1"/>
          </p:cNvSpPr>
          <p:nvPr>
            <p:ph type="dt" sz="half" idx="10"/>
          </p:nvPr>
        </p:nvSpPr>
        <p:spPr/>
        <p:txBody>
          <a:bodyPr/>
          <a:lstStyle/>
          <a:p>
            <a:fld id="{232AF265-CA9E-5C45-BCA0-0344C150DF60}" type="datetimeFigureOut">
              <a:rPr lang="en-US" smtClean="0"/>
              <a:t>9/10/2024</a:t>
            </a:fld>
            <a:endParaRPr lang="en-US"/>
          </a:p>
        </p:txBody>
      </p:sp>
      <p:sp>
        <p:nvSpPr>
          <p:cNvPr id="6" name="Footer Placeholder 5">
            <a:extLst>
              <a:ext uri="{FF2B5EF4-FFF2-40B4-BE49-F238E27FC236}">
                <a16:creationId xmlns:a16="http://schemas.microsoft.com/office/drawing/2014/main" id="{7E1A1B5F-2D9C-CDBB-BA03-95EFE31822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C3531F-6799-1258-9366-7D10CD723A3C}"/>
              </a:ext>
            </a:extLst>
          </p:cNvPr>
          <p:cNvSpPr>
            <a:spLocks noGrp="1"/>
          </p:cNvSpPr>
          <p:nvPr>
            <p:ph type="sldNum" sz="quarter" idx="12"/>
          </p:nvPr>
        </p:nvSpPr>
        <p:spPr/>
        <p:txBody>
          <a:bodyPr/>
          <a:lstStyle/>
          <a:p>
            <a:fld id="{0B374113-E028-8B4F-A9A5-B920CFBBA1AE}" type="slidenum">
              <a:rPr lang="en-US" smtClean="0"/>
              <a:t>‹#›</a:t>
            </a:fld>
            <a:endParaRPr lang="en-US"/>
          </a:p>
        </p:txBody>
      </p:sp>
    </p:spTree>
    <p:extLst>
      <p:ext uri="{BB962C8B-B14F-4D97-AF65-F5344CB8AC3E}">
        <p14:creationId xmlns:p14="http://schemas.microsoft.com/office/powerpoint/2010/main" val="151967617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755930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11499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09983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4470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702940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309165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02384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07340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73818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36158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21514-AFC9-E46A-5682-B8C8219C4BD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4C03C8-F860-0094-4403-878D8E7C14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A5A043A-7257-29A9-56BC-FA9CD2DCBF3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23145F0-9098-7A49-29A7-DFF23940A1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D5BC9D-0186-9B52-6F35-521C4D2416C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1553EF-46A7-B1F9-FC6E-9980C91DFD93}"/>
              </a:ext>
            </a:extLst>
          </p:cNvPr>
          <p:cNvSpPr>
            <a:spLocks noGrp="1"/>
          </p:cNvSpPr>
          <p:nvPr>
            <p:ph type="dt" sz="half" idx="10"/>
          </p:nvPr>
        </p:nvSpPr>
        <p:spPr/>
        <p:txBody>
          <a:bodyPr/>
          <a:lstStyle/>
          <a:p>
            <a:fld id="{232AF265-CA9E-5C45-BCA0-0344C150DF60}" type="datetimeFigureOut">
              <a:rPr lang="en-US" smtClean="0"/>
              <a:t>9/10/2024</a:t>
            </a:fld>
            <a:endParaRPr lang="en-US"/>
          </a:p>
        </p:txBody>
      </p:sp>
      <p:sp>
        <p:nvSpPr>
          <p:cNvPr id="8" name="Footer Placeholder 7">
            <a:extLst>
              <a:ext uri="{FF2B5EF4-FFF2-40B4-BE49-F238E27FC236}">
                <a16:creationId xmlns:a16="http://schemas.microsoft.com/office/drawing/2014/main" id="{ACF37AC6-3673-3044-32DE-61465A92FBC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DAD682-FDDB-1C06-09F1-61281F0CA2F5}"/>
              </a:ext>
            </a:extLst>
          </p:cNvPr>
          <p:cNvSpPr>
            <a:spLocks noGrp="1"/>
          </p:cNvSpPr>
          <p:nvPr>
            <p:ph type="sldNum" sz="quarter" idx="12"/>
          </p:nvPr>
        </p:nvSpPr>
        <p:spPr/>
        <p:txBody>
          <a:bodyPr/>
          <a:lstStyle/>
          <a:p>
            <a:fld id="{0B374113-E028-8B4F-A9A5-B920CFBBA1AE}" type="slidenum">
              <a:rPr lang="en-US" smtClean="0"/>
              <a:t>‹#›</a:t>
            </a:fld>
            <a:endParaRPr lang="en-US"/>
          </a:p>
        </p:txBody>
      </p:sp>
    </p:spTree>
    <p:extLst>
      <p:ext uri="{BB962C8B-B14F-4D97-AF65-F5344CB8AC3E}">
        <p14:creationId xmlns:p14="http://schemas.microsoft.com/office/powerpoint/2010/main" val="27199152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70758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2191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69770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46214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76502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26717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6886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43259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90063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49423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65094-478B-B441-A2E5-B4E3AA3B80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0F33513-41EC-3227-234D-89850AF665E6}"/>
              </a:ext>
            </a:extLst>
          </p:cNvPr>
          <p:cNvSpPr>
            <a:spLocks noGrp="1"/>
          </p:cNvSpPr>
          <p:nvPr>
            <p:ph type="dt" sz="half" idx="10"/>
          </p:nvPr>
        </p:nvSpPr>
        <p:spPr/>
        <p:txBody>
          <a:bodyPr/>
          <a:lstStyle/>
          <a:p>
            <a:fld id="{232AF265-CA9E-5C45-BCA0-0344C150DF60}" type="datetimeFigureOut">
              <a:rPr lang="en-US" smtClean="0"/>
              <a:t>9/10/2024</a:t>
            </a:fld>
            <a:endParaRPr lang="en-US"/>
          </a:p>
        </p:txBody>
      </p:sp>
      <p:sp>
        <p:nvSpPr>
          <p:cNvPr id="4" name="Footer Placeholder 3">
            <a:extLst>
              <a:ext uri="{FF2B5EF4-FFF2-40B4-BE49-F238E27FC236}">
                <a16:creationId xmlns:a16="http://schemas.microsoft.com/office/drawing/2014/main" id="{DE643F6D-33C2-A48C-B951-65F3A87DB2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C19AA2D-B985-161F-9F14-65731747C1C6}"/>
              </a:ext>
            </a:extLst>
          </p:cNvPr>
          <p:cNvSpPr>
            <a:spLocks noGrp="1"/>
          </p:cNvSpPr>
          <p:nvPr>
            <p:ph type="sldNum" sz="quarter" idx="12"/>
          </p:nvPr>
        </p:nvSpPr>
        <p:spPr/>
        <p:txBody>
          <a:bodyPr/>
          <a:lstStyle/>
          <a:p>
            <a:fld id="{0B374113-E028-8B4F-A9A5-B920CFBBA1AE}" type="slidenum">
              <a:rPr lang="en-US" smtClean="0"/>
              <a:t>‹#›</a:t>
            </a:fld>
            <a:endParaRPr lang="en-US"/>
          </a:p>
        </p:txBody>
      </p:sp>
    </p:spTree>
    <p:extLst>
      <p:ext uri="{BB962C8B-B14F-4D97-AF65-F5344CB8AC3E}">
        <p14:creationId xmlns:p14="http://schemas.microsoft.com/office/powerpoint/2010/main" val="9743620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6179814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73836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253176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93530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399444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506985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34242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47979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30599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23915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7572AC-A410-5AE9-D6A0-F2A8C815BBFE}"/>
              </a:ext>
            </a:extLst>
          </p:cNvPr>
          <p:cNvSpPr>
            <a:spLocks noGrp="1"/>
          </p:cNvSpPr>
          <p:nvPr>
            <p:ph type="dt" sz="half" idx="10"/>
          </p:nvPr>
        </p:nvSpPr>
        <p:spPr/>
        <p:txBody>
          <a:bodyPr/>
          <a:lstStyle/>
          <a:p>
            <a:fld id="{232AF265-CA9E-5C45-BCA0-0344C150DF60}" type="datetimeFigureOut">
              <a:rPr lang="en-US" smtClean="0"/>
              <a:t>9/10/2024</a:t>
            </a:fld>
            <a:endParaRPr lang="en-US"/>
          </a:p>
        </p:txBody>
      </p:sp>
      <p:sp>
        <p:nvSpPr>
          <p:cNvPr id="3" name="Footer Placeholder 2">
            <a:extLst>
              <a:ext uri="{FF2B5EF4-FFF2-40B4-BE49-F238E27FC236}">
                <a16:creationId xmlns:a16="http://schemas.microsoft.com/office/drawing/2014/main" id="{F10F2BD4-FF65-48FD-BE10-5B4C25F2FF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2E70BFE-0E15-0A83-D990-F4AA12A8D710}"/>
              </a:ext>
            </a:extLst>
          </p:cNvPr>
          <p:cNvSpPr>
            <a:spLocks noGrp="1"/>
          </p:cNvSpPr>
          <p:nvPr>
            <p:ph type="sldNum" sz="quarter" idx="12"/>
          </p:nvPr>
        </p:nvSpPr>
        <p:spPr/>
        <p:txBody>
          <a:bodyPr/>
          <a:lstStyle/>
          <a:p>
            <a:fld id="{0B374113-E028-8B4F-A9A5-B920CFBBA1AE}" type="slidenum">
              <a:rPr lang="en-US" smtClean="0"/>
              <a:t>‹#›</a:t>
            </a:fld>
            <a:endParaRPr lang="en-US"/>
          </a:p>
        </p:txBody>
      </p:sp>
    </p:spTree>
    <p:extLst>
      <p:ext uri="{BB962C8B-B14F-4D97-AF65-F5344CB8AC3E}">
        <p14:creationId xmlns:p14="http://schemas.microsoft.com/office/powerpoint/2010/main" val="23366719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2609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56100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6489025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1396666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09C0-1121-1468-48D7-06E1B33AC2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3C22C6-98EE-049C-D075-D1B326778F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E9B41-D547-F749-7F12-3844EC214F76}"/>
              </a:ext>
            </a:extLst>
          </p:cNvPr>
          <p:cNvSpPr>
            <a:spLocks noGrp="1"/>
          </p:cNvSpPr>
          <p:nvPr>
            <p:ph type="dt" sz="half" idx="10"/>
          </p:nvPr>
        </p:nvSpPr>
        <p:spPr/>
        <p:txBody>
          <a:bodyPr/>
          <a:lstStyle/>
          <a:p>
            <a:fld id="{DDF42E2E-4545-4923-A9DD-0AFF93CFA57A}" type="datetimeFigureOut">
              <a:rPr lang="en-US" smtClean="0"/>
              <a:t>9/10/2024</a:t>
            </a:fld>
            <a:endParaRPr lang="en-US"/>
          </a:p>
        </p:txBody>
      </p:sp>
      <p:sp>
        <p:nvSpPr>
          <p:cNvPr id="5" name="Footer Placeholder 4">
            <a:extLst>
              <a:ext uri="{FF2B5EF4-FFF2-40B4-BE49-F238E27FC236}">
                <a16:creationId xmlns:a16="http://schemas.microsoft.com/office/drawing/2014/main" id="{2AE8B957-3E77-BBE7-042B-CBEDB9071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228D9-8EFB-7D84-C9E9-32DE0406E7B3}"/>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177200222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4202" y="2019300"/>
            <a:ext cx="3029856" cy="1086195"/>
          </a:xfrm>
          <a:prstGeom prst="rect">
            <a:avLst/>
          </a:prstGeom>
        </p:spPr>
        <p:txBody>
          <a:bodyPr lIns="0" tIns="0" rIns="0" bIns="0" anchor="b">
            <a:noAutofit/>
          </a:bodyPr>
          <a:lstStyle>
            <a:lvl1pPr algn="l">
              <a:defRPr/>
            </a:lvl1pPr>
          </a:lstStyle>
          <a:p>
            <a:r>
              <a:rPr lang="en-US"/>
              <a:t>Click to edit Master title style</a:t>
            </a:r>
          </a:p>
        </p:txBody>
      </p:sp>
      <p:sp>
        <p:nvSpPr>
          <p:cNvPr id="3" name="Text Placeholder 2"/>
          <p:cNvSpPr>
            <a:spLocks noGrp="1"/>
          </p:cNvSpPr>
          <p:nvPr>
            <p:ph type="body" sz="quarter" idx="10"/>
          </p:nvPr>
        </p:nvSpPr>
        <p:spPr>
          <a:xfrm>
            <a:off x="584202" y="3231964"/>
            <a:ext cx="3029856" cy="1448492"/>
          </a:xfrm>
        </p:spPr>
        <p:txBody>
          <a:bodyPr>
            <a:noAutofit/>
          </a:bodyPr>
          <a:lstStyle>
            <a:lvl1pPr algn="l">
              <a:spcBef>
                <a:spcPts val="1200"/>
              </a:spcBef>
              <a:defRPr sz="1600">
                <a:latin typeface="+mn-lt"/>
              </a:defRPr>
            </a:lvl1pPr>
            <a:lvl2pPr algn="l">
              <a:spcAft>
                <a:spcPts val="600"/>
              </a:spcAft>
              <a:defRPr sz="1400"/>
            </a:lvl2pPr>
            <a:lvl3pPr algn="l">
              <a:defRPr sz="1100"/>
            </a:lvl3pPr>
            <a:lvl4pPr algn="l">
              <a:defRPr sz="1050"/>
            </a:lvl4pPr>
            <a:lvl5pPr algn="l">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2">
            <a:extLst>
              <a:ext uri="{FF2B5EF4-FFF2-40B4-BE49-F238E27FC236}">
                <a16:creationId xmlns:a16="http://schemas.microsoft.com/office/drawing/2014/main" id="{6B3FAF66-8AE6-4179-B18E-1C8A610B3452}"/>
              </a:ext>
            </a:extLst>
          </p:cNvPr>
          <p:cNvSpPr>
            <a:spLocks noGrp="1"/>
          </p:cNvSpPr>
          <p:nvPr>
            <p:ph type="body" sz="quarter" idx="11"/>
          </p:nvPr>
        </p:nvSpPr>
        <p:spPr>
          <a:xfrm>
            <a:off x="584202" y="1295054"/>
            <a:ext cx="3029856" cy="724246"/>
          </a:xfrm>
        </p:spPr>
        <p:txBody>
          <a:bodyPr anchor="b">
            <a:noAutofit/>
          </a:bodyPr>
          <a:lstStyle>
            <a:lvl1pPr algn="l">
              <a:defRPr sz="2000" cap="all" baseline="0"/>
            </a:lvl1pPr>
            <a:lvl2pPr algn="l">
              <a:defRPr sz="1800"/>
            </a:lvl2pPr>
            <a:lvl3pPr algn="l">
              <a:defRPr sz="1400"/>
            </a:lvl3pPr>
            <a:lvl4pPr algn="l">
              <a:defRPr sz="1200"/>
            </a:lvl4pPr>
            <a:lvl5pPr algn="l">
              <a:defRPr sz="1200"/>
            </a:lvl5pPr>
          </a:lstStyle>
          <a:p>
            <a:pPr lvl="0"/>
            <a:r>
              <a:rPr lang="en-US"/>
              <a:t>Click to edit Master text styles</a:t>
            </a:r>
          </a:p>
        </p:txBody>
      </p:sp>
      <p:sp>
        <p:nvSpPr>
          <p:cNvPr id="5" name="Rectangle: Rounded Corners 4">
            <a:extLst>
              <a:ext uri="{FF2B5EF4-FFF2-40B4-BE49-F238E27FC236}">
                <a16:creationId xmlns:a16="http://schemas.microsoft.com/office/drawing/2014/main" id="{F69D5FFA-9604-4726-9D46-9DCB808AEBD1}"/>
              </a:ext>
            </a:extLst>
          </p:cNvPr>
          <p:cNvSpPr/>
          <p:nvPr/>
        </p:nvSpPr>
        <p:spPr bwMode="auto">
          <a:xfrm>
            <a:off x="3845561" y="406400"/>
            <a:ext cx="8041640" cy="5984240"/>
          </a:xfrm>
          <a:prstGeom prst="roundRect">
            <a:avLst>
              <a:gd name="adj" fmla="val 2593"/>
            </a:avLst>
          </a:prstGeom>
          <a:solidFill>
            <a:schemeClr val="tx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Picture Placeholder 7">
            <a:extLst>
              <a:ext uri="{FF2B5EF4-FFF2-40B4-BE49-F238E27FC236}">
                <a16:creationId xmlns:a16="http://schemas.microsoft.com/office/drawing/2014/main" id="{B32611DC-F56E-4A62-A12D-4A6C3937A48E}"/>
              </a:ext>
            </a:extLst>
          </p:cNvPr>
          <p:cNvSpPr>
            <a:spLocks noGrp="1"/>
          </p:cNvSpPr>
          <p:nvPr>
            <p:ph type="pic" sz="quarter" idx="15" hasCustomPrompt="1"/>
          </p:nvPr>
        </p:nvSpPr>
        <p:spPr>
          <a:xfrm>
            <a:off x="3982127" y="556895"/>
            <a:ext cx="7768509" cy="5683250"/>
          </a:xfrm>
          <a:solidFill>
            <a:schemeClr val="bg1">
              <a:lumMod val="75000"/>
              <a:lumOff val="25000"/>
            </a:schemeClr>
          </a:solidFill>
        </p:spPr>
        <p:txBody>
          <a:bodyPr tIns="457200" anchor="ctr"/>
          <a:lstStyle>
            <a:lvl1pPr algn="ctr">
              <a:defRPr sz="1800">
                <a:solidFill>
                  <a:schemeClr val="tx1">
                    <a:lumMod val="50000"/>
                  </a:schemeClr>
                </a:solidFill>
              </a:defRPr>
            </a:lvl1pPr>
          </a:lstStyle>
          <a:p>
            <a:r>
              <a:rPr lang="en-US"/>
              <a:t>Paste case study imagery or video here</a:t>
            </a:r>
          </a:p>
        </p:txBody>
      </p:sp>
    </p:spTree>
    <p:extLst>
      <p:ext uri="{BB962C8B-B14F-4D97-AF65-F5344CB8AC3E}">
        <p14:creationId xmlns:p14="http://schemas.microsoft.com/office/powerpoint/2010/main" val="9654802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24577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95947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962264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031277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B90BE-2C10-65FA-FD88-EDA28859DC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9DD8AF-8E5F-E132-A299-01F77F5537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04AD318-4897-1C7C-BA5D-575076045B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D7ACD5-25EA-2FCC-01F5-C027DDABEBD3}"/>
              </a:ext>
            </a:extLst>
          </p:cNvPr>
          <p:cNvSpPr>
            <a:spLocks noGrp="1"/>
          </p:cNvSpPr>
          <p:nvPr>
            <p:ph type="dt" sz="half" idx="10"/>
          </p:nvPr>
        </p:nvSpPr>
        <p:spPr/>
        <p:txBody>
          <a:bodyPr/>
          <a:lstStyle/>
          <a:p>
            <a:fld id="{232AF265-CA9E-5C45-BCA0-0344C150DF60}" type="datetimeFigureOut">
              <a:rPr lang="en-US" smtClean="0"/>
              <a:t>9/10/2024</a:t>
            </a:fld>
            <a:endParaRPr lang="en-US"/>
          </a:p>
        </p:txBody>
      </p:sp>
      <p:sp>
        <p:nvSpPr>
          <p:cNvPr id="6" name="Footer Placeholder 5">
            <a:extLst>
              <a:ext uri="{FF2B5EF4-FFF2-40B4-BE49-F238E27FC236}">
                <a16:creationId xmlns:a16="http://schemas.microsoft.com/office/drawing/2014/main" id="{8BC8A2DB-7024-ED4C-B1F3-9D87BD5D49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ABAE43-87FE-BEAA-0A70-55687778DE7B}"/>
              </a:ext>
            </a:extLst>
          </p:cNvPr>
          <p:cNvSpPr>
            <a:spLocks noGrp="1"/>
          </p:cNvSpPr>
          <p:nvPr>
            <p:ph type="sldNum" sz="quarter" idx="12"/>
          </p:nvPr>
        </p:nvSpPr>
        <p:spPr/>
        <p:txBody>
          <a:bodyPr/>
          <a:lstStyle/>
          <a:p>
            <a:fld id="{0B374113-E028-8B4F-A9A5-B920CFBBA1AE}" type="slidenum">
              <a:rPr lang="en-US" smtClean="0"/>
              <a:t>‹#›</a:t>
            </a:fld>
            <a:endParaRPr lang="en-US"/>
          </a:p>
        </p:txBody>
      </p:sp>
    </p:spTree>
    <p:extLst>
      <p:ext uri="{BB962C8B-B14F-4D97-AF65-F5344CB8AC3E}">
        <p14:creationId xmlns:p14="http://schemas.microsoft.com/office/powerpoint/2010/main" val="10563419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35071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89652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3802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4715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10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8272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63608-B5FA-58D7-6474-EECF2A3BA0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FC26F5-EF8F-647D-A852-7E6AE67FBC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05ABC3-E6EB-9852-85C4-985F756505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FAEC61-0292-C26B-2B17-64A6A57DE3EA}"/>
              </a:ext>
            </a:extLst>
          </p:cNvPr>
          <p:cNvSpPr>
            <a:spLocks noGrp="1"/>
          </p:cNvSpPr>
          <p:nvPr>
            <p:ph type="dt" sz="half" idx="10"/>
          </p:nvPr>
        </p:nvSpPr>
        <p:spPr/>
        <p:txBody>
          <a:bodyPr/>
          <a:lstStyle/>
          <a:p>
            <a:fld id="{232AF265-CA9E-5C45-BCA0-0344C150DF60}" type="datetimeFigureOut">
              <a:rPr lang="en-US" smtClean="0"/>
              <a:t>9/10/2024</a:t>
            </a:fld>
            <a:endParaRPr lang="en-US"/>
          </a:p>
        </p:txBody>
      </p:sp>
      <p:sp>
        <p:nvSpPr>
          <p:cNvPr id="6" name="Footer Placeholder 5">
            <a:extLst>
              <a:ext uri="{FF2B5EF4-FFF2-40B4-BE49-F238E27FC236}">
                <a16:creationId xmlns:a16="http://schemas.microsoft.com/office/drawing/2014/main" id="{8106B39D-8720-827C-7DED-C757A6E00A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EEBAB4-691C-9FA8-F743-506AFD143ACA}"/>
              </a:ext>
            </a:extLst>
          </p:cNvPr>
          <p:cNvSpPr>
            <a:spLocks noGrp="1"/>
          </p:cNvSpPr>
          <p:nvPr>
            <p:ph type="sldNum" sz="quarter" idx="12"/>
          </p:nvPr>
        </p:nvSpPr>
        <p:spPr/>
        <p:txBody>
          <a:bodyPr/>
          <a:lstStyle/>
          <a:p>
            <a:fld id="{0B374113-E028-8B4F-A9A5-B920CFBBA1AE}" type="slidenum">
              <a:rPr lang="en-US" smtClean="0"/>
              <a:t>‹#›</a:t>
            </a:fld>
            <a:endParaRPr lang="en-US"/>
          </a:p>
        </p:txBody>
      </p:sp>
    </p:spTree>
    <p:extLst>
      <p:ext uri="{BB962C8B-B14F-4D97-AF65-F5344CB8AC3E}">
        <p14:creationId xmlns:p14="http://schemas.microsoft.com/office/powerpoint/2010/main" val="198366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55" Type="http://schemas.openxmlformats.org/officeDocument/2006/relationships/slideLayout" Target="../slideLayouts/slideLayout79.xml"/><Relationship Id="rId63" Type="http://schemas.openxmlformats.org/officeDocument/2006/relationships/image" Target="../media/image2.svg"/><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9" Type="http://schemas.openxmlformats.org/officeDocument/2006/relationships/slideLayout" Target="../slideLayouts/slideLayout53.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slideLayout" Target="../slideLayouts/slideLayout77.xml"/><Relationship Id="rId58" Type="http://schemas.openxmlformats.org/officeDocument/2006/relationships/slideLayout" Target="../slideLayouts/slideLayout82.xml"/><Relationship Id="rId5" Type="http://schemas.openxmlformats.org/officeDocument/2006/relationships/slideLayout" Target="../slideLayouts/slideLayout29.xml"/><Relationship Id="rId61" Type="http://schemas.openxmlformats.org/officeDocument/2006/relationships/theme" Target="../theme/theme3.xml"/><Relationship Id="rId19" Type="http://schemas.openxmlformats.org/officeDocument/2006/relationships/slideLayout" Target="../slideLayouts/slideLayout4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56" Type="http://schemas.openxmlformats.org/officeDocument/2006/relationships/slideLayout" Target="../slideLayouts/slideLayout80.xml"/><Relationship Id="rId8" Type="http://schemas.openxmlformats.org/officeDocument/2006/relationships/slideLayout" Target="../slideLayouts/slideLayout32.xml"/><Relationship Id="rId51" Type="http://schemas.openxmlformats.org/officeDocument/2006/relationships/slideLayout" Target="../slideLayouts/slideLayout75.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59" Type="http://schemas.openxmlformats.org/officeDocument/2006/relationships/slideLayout" Target="../slideLayouts/slideLayout83.xml"/><Relationship Id="rId20" Type="http://schemas.openxmlformats.org/officeDocument/2006/relationships/slideLayout" Target="../slideLayouts/slideLayout44.xml"/><Relationship Id="rId41" Type="http://schemas.openxmlformats.org/officeDocument/2006/relationships/slideLayout" Target="../slideLayouts/slideLayout65.xml"/><Relationship Id="rId54" Type="http://schemas.openxmlformats.org/officeDocument/2006/relationships/slideLayout" Target="../slideLayouts/slideLayout78.xml"/><Relationship Id="rId62" Type="http://schemas.openxmlformats.org/officeDocument/2006/relationships/image" Target="../media/image1.png"/><Relationship Id="rId1" Type="http://schemas.openxmlformats.org/officeDocument/2006/relationships/slideLayout" Target="../slideLayouts/slideLayout25.xml"/><Relationship Id="rId6" Type="http://schemas.openxmlformats.org/officeDocument/2006/relationships/slideLayout" Target="../slideLayouts/slideLayout30.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 Id="rId57" Type="http://schemas.openxmlformats.org/officeDocument/2006/relationships/slideLayout" Target="../slideLayouts/slideLayout81.xml"/><Relationship Id="rId10" Type="http://schemas.openxmlformats.org/officeDocument/2006/relationships/slideLayout" Target="../slideLayouts/slideLayout34.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slideLayout" Target="../slideLayouts/slideLayout76.xml"/><Relationship Id="rId60" Type="http://schemas.openxmlformats.org/officeDocument/2006/relationships/slideLayout" Target="../slideLayouts/slideLayout8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85C3A3-5056-A463-A891-88ACCBD1BA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6DDEB36-D7CD-F60E-EB23-E9A38AAF3E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3AD3A9-5E05-B91B-812A-6FE50F0A32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32AF265-CA9E-5C45-BCA0-0344C150DF60}" type="datetimeFigureOut">
              <a:rPr lang="en-US" smtClean="0"/>
              <a:t>9/10/2024</a:t>
            </a:fld>
            <a:endParaRPr lang="en-US"/>
          </a:p>
        </p:txBody>
      </p:sp>
      <p:sp>
        <p:nvSpPr>
          <p:cNvPr id="5" name="Footer Placeholder 4">
            <a:extLst>
              <a:ext uri="{FF2B5EF4-FFF2-40B4-BE49-F238E27FC236}">
                <a16:creationId xmlns:a16="http://schemas.microsoft.com/office/drawing/2014/main" id="{83960584-0D98-BE9D-E988-674B29A80C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98F9944-7F9D-56A3-82FB-D016EB2617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B374113-E028-8B4F-A9A5-B920CFBBA1AE}" type="slidenum">
              <a:rPr lang="en-US" smtClean="0"/>
              <a:t>‹#›</a:t>
            </a:fld>
            <a:endParaRPr lang="en-US"/>
          </a:p>
        </p:txBody>
      </p:sp>
    </p:spTree>
    <p:extLst>
      <p:ext uri="{BB962C8B-B14F-4D97-AF65-F5344CB8AC3E}">
        <p14:creationId xmlns:p14="http://schemas.microsoft.com/office/powerpoint/2010/main" val="2562879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A0B1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B8ABCF-F2C2-25BC-9B22-0EA8EAE1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07DAB5-A558-DBD8-9707-4017417071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76781-0214-B73B-93E8-6ED5E30EC2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2B7601F-10EB-43FB-B685-D354D3BF2D99}" type="datetimeFigureOut">
              <a:rPr lang="en-US" smtClean="0"/>
              <a:t>9/10/2024</a:t>
            </a:fld>
            <a:endParaRPr lang="en-US"/>
          </a:p>
        </p:txBody>
      </p:sp>
      <p:sp>
        <p:nvSpPr>
          <p:cNvPr id="5" name="Footer Placeholder 4">
            <a:extLst>
              <a:ext uri="{FF2B5EF4-FFF2-40B4-BE49-F238E27FC236}">
                <a16:creationId xmlns:a16="http://schemas.microsoft.com/office/drawing/2014/main" id="{7A877B64-8B02-1807-C783-0A46C06BEE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ED1D1EC-A8FB-A382-CE67-27045878B2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D97F69F-2510-4A8B-A0EA-0CE27896161B}" type="slidenum">
              <a:rPr lang="en-US" smtClean="0"/>
              <a:t>‹#›</a:t>
            </a:fld>
            <a:endParaRPr lang="en-US"/>
          </a:p>
        </p:txBody>
      </p:sp>
    </p:spTree>
    <p:extLst>
      <p:ext uri="{BB962C8B-B14F-4D97-AF65-F5344CB8AC3E}">
        <p14:creationId xmlns:p14="http://schemas.microsoft.com/office/powerpoint/2010/main" val="567015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2">
            <a:extLst>
              <a:ext uri="{96DAC541-7B7A-43D3-8B79-37D633B846F1}">
                <asvg:svgBlip xmlns:asvg="http://schemas.microsoft.com/office/drawing/2016/SVG/main" r:embed="rId6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996363304"/>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 id="2147483692" r:id="rId18"/>
    <p:sldLayoutId id="2147483693" r:id="rId19"/>
    <p:sldLayoutId id="2147483694" r:id="rId20"/>
    <p:sldLayoutId id="2147483695" r:id="rId21"/>
    <p:sldLayoutId id="2147483696" r:id="rId22"/>
    <p:sldLayoutId id="2147483697" r:id="rId23"/>
    <p:sldLayoutId id="2147483698" r:id="rId24"/>
    <p:sldLayoutId id="2147483699" r:id="rId25"/>
    <p:sldLayoutId id="2147483700" r:id="rId26"/>
    <p:sldLayoutId id="2147483701" r:id="rId27"/>
    <p:sldLayoutId id="2147483702" r:id="rId28"/>
    <p:sldLayoutId id="2147483703" r:id="rId29"/>
    <p:sldLayoutId id="2147483704" r:id="rId30"/>
    <p:sldLayoutId id="2147483705" r:id="rId31"/>
    <p:sldLayoutId id="2147483706" r:id="rId32"/>
    <p:sldLayoutId id="2147483707" r:id="rId33"/>
    <p:sldLayoutId id="2147483708" r:id="rId34"/>
    <p:sldLayoutId id="2147483709" r:id="rId35"/>
    <p:sldLayoutId id="2147483710" r:id="rId36"/>
    <p:sldLayoutId id="2147483711" r:id="rId37"/>
    <p:sldLayoutId id="2147483712" r:id="rId38"/>
    <p:sldLayoutId id="2147483713" r:id="rId39"/>
    <p:sldLayoutId id="2147483714" r:id="rId40"/>
    <p:sldLayoutId id="2147483715" r:id="rId41"/>
    <p:sldLayoutId id="2147483716" r:id="rId42"/>
    <p:sldLayoutId id="2147483717" r:id="rId43"/>
    <p:sldLayoutId id="2147483718" r:id="rId44"/>
    <p:sldLayoutId id="2147483719" r:id="rId45"/>
    <p:sldLayoutId id="2147483720" r:id="rId46"/>
    <p:sldLayoutId id="2147483721" r:id="rId47"/>
    <p:sldLayoutId id="2147483722" r:id="rId48"/>
    <p:sldLayoutId id="2147483723" r:id="rId49"/>
    <p:sldLayoutId id="2147483724" r:id="rId50"/>
    <p:sldLayoutId id="2147483725" r:id="rId51"/>
    <p:sldLayoutId id="2147483726" r:id="rId52"/>
    <p:sldLayoutId id="2147483727" r:id="rId53"/>
    <p:sldLayoutId id="2147483728" r:id="rId54"/>
    <p:sldLayoutId id="2147483729" r:id="rId55"/>
    <p:sldLayoutId id="2147483730" r:id="rId56"/>
    <p:sldLayoutId id="2147483731" r:id="rId57"/>
    <p:sldLayoutId id="2147483732" r:id="rId58"/>
    <p:sldLayoutId id="2147483733" r:id="rId59"/>
    <p:sldLayoutId id="2147483734" r:id="rId6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70.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8.svg"/></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58.xml"/><Relationship Id="rId4" Type="http://schemas.openxmlformats.org/officeDocument/2006/relationships/image" Target="../media/image62.svg"/></Relationships>
</file>

<file path=ppt/slides/_rels/slide12.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33.xml"/><Relationship Id="rId5" Type="http://schemas.openxmlformats.org/officeDocument/2006/relationships/image" Target="../media/image66.svg"/><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xml"/><Relationship Id="rId1" Type="http://schemas.openxmlformats.org/officeDocument/2006/relationships/slideLayout" Target="../slideLayouts/slideLayout75.xml"/><Relationship Id="rId4" Type="http://schemas.openxmlformats.org/officeDocument/2006/relationships/image" Target="../media/image68.pn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8" Type="http://schemas.openxmlformats.org/officeDocument/2006/relationships/image" Target="../media/image76.emf"/><Relationship Id="rId3" Type="http://schemas.openxmlformats.org/officeDocument/2006/relationships/image" Target="../media/image71.emf"/><Relationship Id="rId7" Type="http://schemas.openxmlformats.org/officeDocument/2006/relationships/image" Target="../media/image75.png"/><Relationship Id="rId2" Type="http://schemas.openxmlformats.org/officeDocument/2006/relationships/image" Target="../media/image70.emf"/><Relationship Id="rId1" Type="http://schemas.openxmlformats.org/officeDocument/2006/relationships/slideLayout" Target="../slideLayouts/slideLayout29.xml"/><Relationship Id="rId6" Type="http://schemas.openxmlformats.org/officeDocument/2006/relationships/image" Target="../media/image74.emf"/><Relationship Id="rId5" Type="http://schemas.openxmlformats.org/officeDocument/2006/relationships/image" Target="../media/image73.emf"/><Relationship Id="rId4" Type="http://schemas.openxmlformats.org/officeDocument/2006/relationships/image" Target="../media/image72.emf"/></Relationships>
</file>

<file path=ppt/slides/_rels/slide1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8.xml"/><Relationship Id="rId1" Type="http://schemas.openxmlformats.org/officeDocument/2006/relationships/slideLayout" Target="../slideLayouts/slideLayout38.xml"/><Relationship Id="rId4" Type="http://schemas.openxmlformats.org/officeDocument/2006/relationships/image" Target="../media/image74.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7.xml"/></Relationships>
</file>

<file path=ppt/slides/_rels/slide2.xml.rels><?xml version="1.0" encoding="UTF-8" standalone="yes"?>
<Relationships xmlns="http://schemas.openxmlformats.org/package/2006/relationships"><Relationship Id="rId3" Type="http://schemas.openxmlformats.org/officeDocument/2006/relationships/hyperlink" Target="https://aka.ms/RAGhack" TargetMode="External"/><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78.xml"/></Relationships>
</file>

<file path=ppt/slides/_rels/slide21.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12.xml"/><Relationship Id="rId1" Type="http://schemas.openxmlformats.org/officeDocument/2006/relationships/slideLayout" Target="../slideLayouts/slideLayout38.xml"/><Relationship Id="rId4" Type="http://schemas.openxmlformats.org/officeDocument/2006/relationships/image" Target="../media/image73.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9.xml"/></Relationships>
</file>

<file path=ppt/slides/_rels/slide2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80.xml"/><Relationship Id="rId5" Type="http://schemas.openxmlformats.org/officeDocument/2006/relationships/image" Target="../media/image80.png"/><Relationship Id="rId4" Type="http://schemas.openxmlformats.org/officeDocument/2006/relationships/image" Target="../media/image79.pn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81.xml"/><Relationship Id="rId5" Type="http://schemas.openxmlformats.org/officeDocument/2006/relationships/image" Target="../media/image80.png"/><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hyperlink" Target="https://openclipart.org/detail/28663/mallory_square-by-nkinkade-177657" TargetMode="External"/><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82.xml"/><Relationship Id="rId6" Type="http://schemas.openxmlformats.org/officeDocument/2006/relationships/image" Target="../media/image84.png"/><Relationship Id="rId11" Type="http://schemas.openxmlformats.org/officeDocument/2006/relationships/image" Target="../media/image80.png"/><Relationship Id="rId5" Type="http://schemas.openxmlformats.org/officeDocument/2006/relationships/image" Target="../media/image83.png"/><Relationship Id="rId15" Type="http://schemas.openxmlformats.org/officeDocument/2006/relationships/hyperlink" Target="https://openclipart.org/detail/168873/fwd__bubble_hand_drawn-by-rejon-177666" TargetMode="External"/><Relationship Id="rId10" Type="http://schemas.openxmlformats.org/officeDocument/2006/relationships/image" Target="../media/image79.png"/><Relationship Id="rId4" Type="http://schemas.openxmlformats.org/officeDocument/2006/relationships/image" Target="../media/image82.png"/><Relationship Id="rId9" Type="http://schemas.openxmlformats.org/officeDocument/2006/relationships/image" Target="../media/image78.png"/><Relationship Id="rId14" Type="http://schemas.openxmlformats.org/officeDocument/2006/relationships/image" Target="../media/image8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28.xml.rels><?xml version="1.0" encoding="UTF-8" standalone="yes"?>
<Relationships xmlns="http://schemas.openxmlformats.org/package/2006/relationships"><Relationship Id="rId2" Type="http://schemas.openxmlformats.org/officeDocument/2006/relationships/hyperlink" Target="https://learn.microsoft.com/en-us/azure/cognitive-services/openai/tutorials/embeddings?tabs=command-line" TargetMode="External"/><Relationship Id="rId1" Type="http://schemas.openxmlformats.org/officeDocument/2006/relationships/slideLayout" Target="../slideLayouts/slideLayout84.xml"/></Relationships>
</file>

<file path=ppt/slides/_rels/slide29.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notesSlide" Target="../notesSlides/notesSlide18.xml"/><Relationship Id="rId1" Type="http://schemas.openxmlformats.org/officeDocument/2006/relationships/slideLayout" Target="../slideLayouts/slideLayout38.xml"/><Relationship Id="rId5" Type="http://schemas.openxmlformats.org/officeDocument/2006/relationships/image" Target="../media/image73.emf"/><Relationship Id="rId4" Type="http://schemas.openxmlformats.org/officeDocument/2006/relationships/image" Target="../media/image72.emf"/></Relationships>
</file>

<file path=ppt/slides/_rels/slide3.xml.rels><?xml version="1.0" encoding="UTF-8" standalone="yes"?>
<Relationships xmlns="http://schemas.openxmlformats.org/package/2006/relationships"><Relationship Id="rId8" Type="http://schemas.openxmlformats.org/officeDocument/2006/relationships/hyperlink" Target="https://developer.microsoft.com/en-us/reactor/events/23430/" TargetMode="External"/><Relationship Id="rId13" Type="http://schemas.openxmlformats.org/officeDocument/2006/relationships/hyperlink" Target="https://hdxu.cn/moQUg" TargetMode="External"/><Relationship Id="rId3" Type="http://schemas.openxmlformats.org/officeDocument/2006/relationships/hyperlink" Target="https://aka.ms/S-1374" TargetMode="External"/><Relationship Id="rId7" Type="http://schemas.openxmlformats.org/officeDocument/2006/relationships/hyperlink" Target="https://developer.microsoft.com/en-us/reactor/events/23429/" TargetMode="External"/><Relationship Id="rId12" Type="http://schemas.openxmlformats.org/officeDocument/2006/relationships/hyperlink" Target="https://hdxu.cn/zF74r" TargetMode="External"/><Relationship Id="rId2" Type="http://schemas.openxmlformats.org/officeDocument/2006/relationships/hyperlink" Target="https://aka.ms/S-1380" TargetMode="External"/><Relationship Id="rId1" Type="http://schemas.openxmlformats.org/officeDocument/2006/relationships/slideLayout" Target="../slideLayouts/slideLayout28.xml"/><Relationship Id="rId6" Type="http://schemas.openxmlformats.org/officeDocument/2006/relationships/hyperlink" Target="https://developer.microsoft.com/en-us/reactor/events/23580/" TargetMode="External"/><Relationship Id="rId11" Type="http://schemas.openxmlformats.org/officeDocument/2006/relationships/hyperlink" Target="https://hdxu.cn/LPHzY" TargetMode="External"/><Relationship Id="rId5" Type="http://schemas.openxmlformats.org/officeDocument/2006/relationships/hyperlink" Target="https://developer.microsoft.com/en-us/reactor/events/23492/" TargetMode="External"/><Relationship Id="rId10" Type="http://schemas.openxmlformats.org/officeDocument/2006/relationships/hyperlink" Target="https://www.huodongxing.com/event/7767646570723" TargetMode="External"/><Relationship Id="rId4" Type="http://schemas.openxmlformats.org/officeDocument/2006/relationships/hyperlink" Target="https://developer.microsoft.com/en-us/reactor/events/23386/" TargetMode="External"/><Relationship Id="rId9" Type="http://schemas.openxmlformats.org/officeDocument/2006/relationships/hyperlink" Target="https://developer.microsoft.com/en-us/reactor/events/23431/"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4.svg"/><Relationship Id="rId2" Type="http://schemas.openxmlformats.org/officeDocument/2006/relationships/image" Target="../media/image91.png"/><Relationship Id="rId1" Type="http://schemas.openxmlformats.org/officeDocument/2006/relationships/slideLayout" Target="../slideLayouts/slideLayout37.xml"/><Relationship Id="rId6" Type="http://schemas.openxmlformats.org/officeDocument/2006/relationships/image" Target="../media/image48.png"/><Relationship Id="rId5" Type="http://schemas.openxmlformats.org/officeDocument/2006/relationships/image" Target="../media/image93.sv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4.xml"/></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34.xml"/><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34.xml"/><Relationship Id="rId4" Type="http://schemas.openxmlformats.org/officeDocument/2006/relationships/image" Target="../media/image10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9.xml"/><Relationship Id="rId4" Type="http://schemas.openxmlformats.org/officeDocument/2006/relationships/hyperlink" Target="https://github.com/Azure/azure-sdk-for-python/tree/main/sdk/ai/azure-ai-inference/samples" TargetMode="Externa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5.png"/><Relationship Id="rId4" Type="http://schemas.openxmlformats.org/officeDocument/2006/relationships/notesSlide" Target="../notesSlides/notesSlide19.xml"/></Relationships>
</file>

<file path=ppt/slides/_rels/slide38.xml.rels><?xml version="1.0" encoding="UTF-8" standalone="yes"?>
<Relationships xmlns="http://schemas.openxmlformats.org/package/2006/relationships"><Relationship Id="rId3" Type="http://schemas.openxmlformats.org/officeDocument/2006/relationships/hyperlink" Target="https://aka.ms/raghack/register" TargetMode="External"/><Relationship Id="rId2" Type="http://schemas.openxmlformats.org/officeDocument/2006/relationships/notesSlide" Target="../notesSlides/notesSlide20.xml"/><Relationship Id="rId1" Type="http://schemas.openxmlformats.org/officeDocument/2006/relationships/slideLayout" Target="../slideLayouts/slideLayout28.xml"/><Relationship Id="rId4" Type="http://schemas.openxmlformats.org/officeDocument/2006/relationships/hyperlink" Target="https://github.com/microsoft/RAG_Hack?tab=readme-ov-file#stream-schedul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hyperlink" Target="https://aka.ms/raghack/streams" TargetMode="External"/><Relationship Id="rId2" Type="http://schemas.openxmlformats.org/officeDocument/2006/relationships/notesSlide" Target="../notesSlides/notesSlide2.xml"/><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36.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3.xml"/><Relationship Id="rId16" Type="http://schemas.openxmlformats.org/officeDocument/2006/relationships/image" Target="../media/image44.png"/><Relationship Id="rId1" Type="http://schemas.openxmlformats.org/officeDocument/2006/relationships/slideLayout" Target="../slideLayouts/slideLayout29.xml"/><Relationship Id="rId6" Type="http://schemas.openxmlformats.org/officeDocument/2006/relationships/image" Target="../media/image35.png"/><Relationship Id="rId11" Type="http://schemas.openxmlformats.org/officeDocument/2006/relationships/image" Target="../media/image39.png"/><Relationship Id="rId5" Type="http://schemas.microsoft.com/office/2007/relationships/hdphoto" Target="../media/hdphoto1.wdp"/><Relationship Id="rId1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34.png"/><Relationship Id="rId9" Type="http://schemas.microsoft.com/office/2007/relationships/hdphoto" Target="../media/hdphoto2.wdp"/><Relationship Id="rId14" Type="http://schemas.openxmlformats.org/officeDocument/2006/relationships/image" Target="../media/image42.svg"/></Relationships>
</file>

<file path=ppt/slides/_rels/slide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29.xml"/><Relationship Id="rId5" Type="http://schemas.openxmlformats.org/officeDocument/2006/relationships/image" Target="../media/image49.sv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image" Target="../media/image50.jpeg"/><Relationship Id="rId1" Type="http://schemas.openxmlformats.org/officeDocument/2006/relationships/slideLayout" Target="../slideLayouts/slideLayout29.xml"/><Relationship Id="rId6" Type="http://schemas.openxmlformats.org/officeDocument/2006/relationships/image" Target="../media/image54.jpeg"/><Relationship Id="rId5" Type="http://schemas.openxmlformats.org/officeDocument/2006/relationships/image" Target="../media/image53.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364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1E7BD97F-44E4-E7CF-AAE9-D79A955D4E92}"/>
              </a:ext>
              <a:ext uri="{C183D7F6-B498-43B3-948B-1728B52AA6E4}">
                <adec:decorative xmlns:adec="http://schemas.microsoft.com/office/drawing/2017/decorative" val="1"/>
              </a:ext>
            </a:extLst>
          </p:cNvPr>
          <p:cNvPicPr>
            <a:picLocks noChangeAspect="1"/>
          </p:cNvPicPr>
          <p:nvPr/>
        </p:nvPicPr>
        <p:blipFill rotWithShape="1">
          <a:blip r:embed="rId3">
            <a:lum bright="100000"/>
            <a:alphaModFix amt="20000"/>
            <a:extLst>
              <a:ext uri="{96DAC541-7B7A-43D3-8B79-37D633B846F1}">
                <asvg:svgBlip xmlns:asvg="http://schemas.microsoft.com/office/drawing/2016/SVG/main" r:embed="rId4"/>
              </a:ext>
            </a:extLst>
          </a:blip>
          <a:srcRect l="1286" t="1286" r="1286" b="1286"/>
          <a:stretch/>
        </p:blipFill>
        <p:spPr>
          <a:xfrm>
            <a:off x="1" y="-1133464"/>
            <a:ext cx="14208369" cy="7991464"/>
          </a:xfrm>
          <a:prstGeom prst="rect">
            <a:avLst/>
          </a:prstGeom>
        </p:spPr>
      </p:pic>
      <p:sp>
        <p:nvSpPr>
          <p:cNvPr id="4" name="Rectangle: Top Corners Rounded 14">
            <a:extLst>
              <a:ext uri="{FF2B5EF4-FFF2-40B4-BE49-F238E27FC236}">
                <a16:creationId xmlns:a16="http://schemas.microsoft.com/office/drawing/2014/main" id="{433C76DA-5AA6-407B-B1B2-3E6C43EAD172}"/>
              </a:ext>
              <a:ext uri="{C183D7F6-B498-43B3-948B-1728B52AA6E4}">
                <adec:decorative xmlns:adec="http://schemas.microsoft.com/office/drawing/2017/decorative" val="1"/>
              </a:ext>
            </a:extLst>
          </p:cNvPr>
          <p:cNvSpPr>
            <a:spLocks/>
          </p:cNvSpPr>
          <p:nvPr/>
        </p:nvSpPr>
        <p:spPr bwMode="hidden">
          <a:xfrm>
            <a:off x="0" y="754876"/>
            <a:ext cx="12202294" cy="5575854"/>
          </a:xfrm>
          <a:prstGeom prst="rect">
            <a:avLst/>
          </a:prstGeom>
          <a:solidFill>
            <a:srgbClr val="091F2C"/>
          </a:solidFill>
          <a:ln>
            <a:noFill/>
            <a:headEnd type="none" w="med" len="med"/>
            <a:tailEnd type="none" w="med" len="med"/>
          </a:ln>
          <a:effectLst>
            <a:outerShdw blurRad="63500" sx="102000" sy="102000" algn="ctr" rotWithShape="0">
              <a:prstClr val="black">
                <a:alpha val="50332"/>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68960" tIns="0" rIns="568960" bIns="0" numCol="1" spcCol="0" rtlCol="0" fromWordArt="0" anchor="ctr" anchorCtr="0" forceAA="0" compatLnSpc="1">
            <a:prstTxWarp prst="textNoShape">
              <a:avLst/>
            </a:prstTxWarp>
            <a:noAutofit/>
          </a:bodyPr>
          <a:lstStyle/>
          <a:p>
            <a:pPr algn="ctr" defTabSz="2901014" fontAlgn="base">
              <a:spcBef>
                <a:spcPct val="0"/>
              </a:spcBef>
              <a:spcAft>
                <a:spcPct val="0"/>
              </a:spcAft>
            </a:pPr>
            <a:endParaRPr lang="en-US" sz="4356" b="1">
              <a:noFill/>
              <a:latin typeface="Microsoft YaHei UI" panose="020B0503020204020204" pitchFamily="34" charset="-122"/>
              <a:ea typeface="Microsoft YaHei UI" panose="020B0503020204020204" pitchFamily="34" charset="-122"/>
              <a:cs typeface="Segoe UI" pitchFamily="34" charset="0"/>
            </a:endParaRPr>
          </a:p>
        </p:txBody>
      </p:sp>
      <p:sp>
        <p:nvSpPr>
          <p:cNvPr id="6" name="Title 5">
            <a:extLst>
              <a:ext uri="{FF2B5EF4-FFF2-40B4-BE49-F238E27FC236}">
                <a16:creationId xmlns:a16="http://schemas.microsoft.com/office/drawing/2014/main" id="{AD20231D-DBF0-D0C3-C041-77A564EFD67A}"/>
              </a:ext>
            </a:extLst>
          </p:cNvPr>
          <p:cNvSpPr txBox="1">
            <a:spLocks noGrp="1"/>
          </p:cNvSpPr>
          <p:nvPr>
            <p:ph type="title" idx="4294967295"/>
          </p:nvPr>
        </p:nvSpPr>
        <p:spPr>
          <a:xfrm>
            <a:off x="537230" y="2526252"/>
            <a:ext cx="10890250" cy="860425"/>
          </a:xfrm>
          <a:prstGeom prst="rect">
            <a:avLst/>
          </a:prstGeom>
          <a:noFill/>
          <a:ln>
            <a:noFill/>
            <a:prstDash/>
          </a:ln>
          <a:effectLst/>
        </p:spPr>
        <p:txBody>
          <a:bodyPr rot="0" spcFirstLastPara="0" vertOverflow="overflow" horzOverflow="overflow" vert="horz" wrap="square" lIns="0" tIns="60904" rIns="0" bIns="60904" numCol="1" spcCol="0" rtlCol="0" fromWordArt="0" anchor="t" anchorCtr="0" forceAA="0" compatLnSpc="1">
            <a:prstTxWarp prst="textNoShape">
              <a:avLst/>
            </a:prstTxWarp>
            <a:spAutoFit/>
          </a:bodyPr>
          <a:lstStyle/>
          <a:p>
            <a:pPr algn="ctr" defTabSz="914400">
              <a:spcBef>
                <a:spcPts val="0"/>
              </a:spcBef>
              <a:defRPr/>
            </a:pPr>
            <a:r>
              <a:rPr lang="en-US" sz="4750" b="1" spc="0" dirty="0">
                <a:ln>
                  <a:noFill/>
                </a:ln>
                <a:solidFill>
                  <a:srgbClr val="8DC8E8"/>
                </a:solidFill>
                <a:latin typeface="Microsoft YaHei UI" panose="020B0503020204020204" pitchFamily="34" charset="-122"/>
                <a:ea typeface="Microsoft YaHei UI" panose="020B0503020204020204" pitchFamily="34" charset="-122"/>
                <a:cs typeface="Segoe UI"/>
              </a:rPr>
              <a:t>Azure AI Search</a:t>
            </a:r>
            <a:endParaRPr lang="en-US" b="1" dirty="0">
              <a:latin typeface="Microsoft YaHei UI" panose="020B0503020204020204" pitchFamily="34" charset="-122"/>
              <a:ea typeface="Microsoft YaHei UI" panose="020B0503020204020204" pitchFamily="34" charset="-122"/>
            </a:endParaRPr>
          </a:p>
        </p:txBody>
      </p:sp>
      <p:sp>
        <p:nvSpPr>
          <p:cNvPr id="44" name="TextBox 43" descr="Redefine collaboration&#10;">
            <a:extLst>
              <a:ext uri="{FF2B5EF4-FFF2-40B4-BE49-F238E27FC236}">
                <a16:creationId xmlns:a16="http://schemas.microsoft.com/office/drawing/2014/main" id="{238254D2-2E87-8A10-C9D4-06602E4802CA}"/>
              </a:ext>
            </a:extLst>
          </p:cNvPr>
          <p:cNvSpPr txBox="1"/>
          <p:nvPr/>
        </p:nvSpPr>
        <p:spPr>
          <a:xfrm>
            <a:off x="542797" y="4011739"/>
            <a:ext cx="1605545" cy="630942"/>
          </a:xfrm>
          <a:prstGeom prst="rect">
            <a:avLst/>
          </a:prstGeom>
          <a:noFill/>
        </p:spPr>
        <p:txBody>
          <a:bodyPr wrap="square" lIns="91440" tIns="45720" rIns="91440" bIns="45720" anchor="t">
            <a:spAutoFit/>
          </a:bodyPr>
          <a:lstStyle/>
          <a:p>
            <a:pPr algn="ctr">
              <a:defRPr/>
            </a:pPr>
            <a:r>
              <a:rPr lang="zh-CN" altLang="en-US" sz="1750" b="1" dirty="0">
                <a:gradFill>
                  <a:gsLst>
                    <a:gs pos="0">
                      <a:srgbClr val="FFFFFF"/>
                    </a:gs>
                    <a:gs pos="74000">
                      <a:srgbClr val="FFFFFF"/>
                    </a:gs>
                  </a:gsLst>
                  <a:lin ang="10800000" scaled="1"/>
                </a:gradFill>
                <a:latin typeface="Microsoft YaHei UI" panose="020B0503020204020204" pitchFamily="34" charset="-122"/>
                <a:ea typeface="Microsoft YaHei UI" panose="020B0503020204020204" pitchFamily="34" charset="-122"/>
                <a:cs typeface="Segoe UI"/>
              </a:rPr>
              <a:t>功能丰富的</a:t>
            </a:r>
            <a:endParaRPr lang="en-US" altLang="zh-CN" sz="1750" b="1" dirty="0">
              <a:gradFill>
                <a:gsLst>
                  <a:gs pos="0">
                    <a:srgbClr val="FFFFFF"/>
                  </a:gs>
                  <a:gs pos="74000">
                    <a:srgbClr val="FFFFFF"/>
                  </a:gs>
                </a:gsLst>
                <a:lin ang="10800000" scaled="1"/>
              </a:gradFill>
              <a:latin typeface="Microsoft YaHei UI" panose="020B0503020204020204" pitchFamily="34" charset="-122"/>
              <a:ea typeface="Microsoft YaHei UI" panose="020B0503020204020204" pitchFamily="34" charset="-122"/>
              <a:cs typeface="Segoe UI"/>
            </a:endParaRPr>
          </a:p>
          <a:p>
            <a:pPr algn="ctr">
              <a:defRPr/>
            </a:pPr>
            <a:r>
              <a:rPr lang="zh-CN" altLang="en-US" sz="1750" b="1" dirty="0">
                <a:gradFill>
                  <a:gsLst>
                    <a:gs pos="0">
                      <a:srgbClr val="FFFFFF"/>
                    </a:gs>
                    <a:gs pos="74000">
                      <a:srgbClr val="FFFFFF"/>
                    </a:gs>
                  </a:gsLst>
                  <a:lin ang="10800000" scaled="1"/>
                </a:gradFill>
                <a:latin typeface="Microsoft YaHei UI" panose="020B0503020204020204" pitchFamily="34" charset="-122"/>
                <a:ea typeface="Microsoft YaHei UI" panose="020B0503020204020204" pitchFamily="34" charset="-122"/>
                <a:cs typeface="Segoe UI"/>
              </a:rPr>
              <a:t>向量数据库</a:t>
            </a:r>
            <a:endParaRPr lang="en-US" sz="1750" b="1" dirty="0">
              <a:gradFill>
                <a:gsLst>
                  <a:gs pos="0">
                    <a:srgbClr val="FFFFFF"/>
                  </a:gs>
                  <a:gs pos="74000">
                    <a:srgbClr val="FFFFFF"/>
                  </a:gs>
                </a:gsLst>
                <a:lin ang="10800000" scaled="1"/>
              </a:gradFill>
              <a:latin typeface="Microsoft YaHei UI" panose="020B0503020204020204" pitchFamily="34" charset="-122"/>
              <a:ea typeface="Microsoft YaHei UI" panose="020B0503020204020204" pitchFamily="34" charset="-122"/>
              <a:cs typeface="Segoe UI"/>
            </a:endParaRPr>
          </a:p>
        </p:txBody>
      </p:sp>
      <p:sp>
        <p:nvSpPr>
          <p:cNvPr id="49" name="TextBox 48" descr="Automate entire workflows&#10;">
            <a:extLst>
              <a:ext uri="{FF2B5EF4-FFF2-40B4-BE49-F238E27FC236}">
                <a16:creationId xmlns:a16="http://schemas.microsoft.com/office/drawing/2014/main" id="{5848AD16-04F5-DB17-270C-6D0E7A2785D8}"/>
              </a:ext>
            </a:extLst>
          </p:cNvPr>
          <p:cNvSpPr txBox="1"/>
          <p:nvPr/>
        </p:nvSpPr>
        <p:spPr>
          <a:xfrm>
            <a:off x="2464173" y="4011739"/>
            <a:ext cx="2014597" cy="646331"/>
          </a:xfrm>
          <a:prstGeom prst="rect">
            <a:avLst/>
          </a:prstGeom>
          <a:noFill/>
        </p:spPr>
        <p:txBody>
          <a:bodyPr wrap="square" lIns="91440" tIns="45720" rIns="91440" bIns="45720" anchor="t">
            <a:spAutoFit/>
          </a:bodyPr>
          <a:lstStyle/>
          <a:p>
            <a:pPr algn="ctr">
              <a:defRPr/>
            </a:pPr>
            <a:r>
              <a:rPr lang="zh-CN" altLang="en-US" b="1" dirty="0">
                <a:gradFill>
                  <a:gsLst>
                    <a:gs pos="0">
                      <a:srgbClr val="FFFFFF"/>
                    </a:gs>
                    <a:gs pos="74000">
                      <a:srgbClr val="FFFFFF"/>
                    </a:gs>
                  </a:gsLst>
                  <a:lin ang="10800000" scaled="1"/>
                </a:gradFill>
                <a:latin typeface="Microsoft YaHei UI" panose="020B0503020204020204" pitchFamily="34" charset="-122"/>
                <a:ea typeface="Microsoft YaHei UI" panose="020B0503020204020204" pitchFamily="34" charset="-122"/>
                <a:cs typeface="Segoe UI"/>
              </a:rPr>
              <a:t>从任何来源获取任何类型的数据</a:t>
            </a:r>
            <a:endParaRPr lang="en-US" b="1" dirty="0">
              <a:latin typeface="Microsoft YaHei UI" panose="020B0503020204020204" pitchFamily="34" charset="-122"/>
              <a:ea typeface="Microsoft YaHei UI" panose="020B0503020204020204" pitchFamily="34" charset="-122"/>
            </a:endParaRPr>
          </a:p>
        </p:txBody>
      </p:sp>
      <p:sp>
        <p:nvSpPr>
          <p:cNvPr id="54" name="TextBox 53" descr="Secure DevSecOps&#10;">
            <a:extLst>
              <a:ext uri="{FF2B5EF4-FFF2-40B4-BE49-F238E27FC236}">
                <a16:creationId xmlns:a16="http://schemas.microsoft.com/office/drawing/2014/main" id="{F5BEBF34-4EC4-370B-5932-F368CA72EB4A}"/>
              </a:ext>
            </a:extLst>
          </p:cNvPr>
          <p:cNvSpPr txBox="1"/>
          <p:nvPr/>
        </p:nvSpPr>
        <p:spPr>
          <a:xfrm>
            <a:off x="4887932" y="4011739"/>
            <a:ext cx="1979252" cy="630942"/>
          </a:xfrm>
          <a:prstGeom prst="rect">
            <a:avLst/>
          </a:prstGeom>
          <a:noFill/>
        </p:spPr>
        <p:txBody>
          <a:bodyPr wrap="square" lIns="91440" tIns="45720" rIns="91440" bIns="45720" anchor="t">
            <a:spAutoFit/>
          </a:bodyPr>
          <a:lstStyle/>
          <a:p>
            <a:pPr algn="ctr">
              <a:defRPr/>
            </a:pPr>
            <a:r>
              <a:rPr lang="zh-CN" altLang="en-US" sz="1750" b="1" dirty="0">
                <a:gradFill>
                  <a:gsLst>
                    <a:gs pos="0">
                      <a:srgbClr val="FFFFFF"/>
                    </a:gs>
                    <a:gs pos="74000">
                      <a:srgbClr val="FFFFFF"/>
                    </a:gs>
                  </a:gsLst>
                  <a:lin ang="10800000" scaled="1"/>
                </a:gradFill>
                <a:latin typeface="Microsoft YaHei UI" panose="020B0503020204020204" pitchFamily="34" charset="-122"/>
                <a:ea typeface="Microsoft YaHei UI" panose="020B0503020204020204" pitchFamily="34" charset="-122"/>
                <a:cs typeface="Segoe UI"/>
              </a:rPr>
              <a:t>无缝数据和</a:t>
            </a:r>
            <a:endParaRPr lang="en-US" altLang="zh-CN" sz="1750" b="1" dirty="0">
              <a:gradFill>
                <a:gsLst>
                  <a:gs pos="0">
                    <a:srgbClr val="FFFFFF"/>
                  </a:gs>
                  <a:gs pos="74000">
                    <a:srgbClr val="FFFFFF"/>
                  </a:gs>
                </a:gsLst>
                <a:lin ang="10800000" scaled="1"/>
              </a:gradFill>
              <a:latin typeface="Microsoft YaHei UI" panose="020B0503020204020204" pitchFamily="34" charset="-122"/>
              <a:ea typeface="Microsoft YaHei UI" panose="020B0503020204020204" pitchFamily="34" charset="-122"/>
              <a:cs typeface="Segoe UI"/>
            </a:endParaRPr>
          </a:p>
          <a:p>
            <a:pPr algn="ctr">
              <a:defRPr/>
            </a:pPr>
            <a:r>
              <a:rPr lang="zh-CN" altLang="en-US" sz="1750" b="1" dirty="0">
                <a:gradFill>
                  <a:gsLst>
                    <a:gs pos="0">
                      <a:srgbClr val="FFFFFF"/>
                    </a:gs>
                    <a:gs pos="74000">
                      <a:srgbClr val="FFFFFF"/>
                    </a:gs>
                  </a:gsLst>
                  <a:lin ang="10800000" scaled="1"/>
                </a:gradFill>
                <a:latin typeface="Microsoft YaHei UI" panose="020B0503020204020204" pitchFamily="34" charset="-122"/>
                <a:ea typeface="Microsoft YaHei UI" panose="020B0503020204020204" pitchFamily="34" charset="-122"/>
                <a:cs typeface="Segoe UI"/>
              </a:rPr>
              <a:t>平台集成</a:t>
            </a:r>
            <a:endParaRPr lang="en-US" b="1" dirty="0">
              <a:latin typeface="Microsoft YaHei UI" panose="020B0503020204020204" pitchFamily="34" charset="-122"/>
              <a:ea typeface="Microsoft YaHei UI" panose="020B0503020204020204" pitchFamily="34" charset="-122"/>
              <a:cs typeface="Segoe Sans Text"/>
            </a:endParaRPr>
          </a:p>
        </p:txBody>
      </p:sp>
      <p:sp>
        <p:nvSpPr>
          <p:cNvPr id="59" name="TextBox 58" descr="Loved by 100M+ developers&#10;">
            <a:extLst>
              <a:ext uri="{FF2B5EF4-FFF2-40B4-BE49-F238E27FC236}">
                <a16:creationId xmlns:a16="http://schemas.microsoft.com/office/drawing/2014/main" id="{8C2CFBBF-2E3D-0B3A-9300-F27060C1E1EA}"/>
              </a:ext>
            </a:extLst>
          </p:cNvPr>
          <p:cNvSpPr txBox="1"/>
          <p:nvPr/>
        </p:nvSpPr>
        <p:spPr>
          <a:xfrm>
            <a:off x="6986900" y="4011739"/>
            <a:ext cx="2165074" cy="361637"/>
          </a:xfrm>
          <a:prstGeom prst="rect">
            <a:avLst/>
          </a:prstGeom>
          <a:noFill/>
        </p:spPr>
        <p:txBody>
          <a:bodyPr wrap="square" lIns="91440" tIns="45720" rIns="91440" bIns="45720" anchor="t">
            <a:spAutoFit/>
          </a:bodyPr>
          <a:lstStyle/>
          <a:p>
            <a:pPr algn="ctr">
              <a:defRPr/>
            </a:pPr>
            <a:r>
              <a:rPr lang="zh-CN" altLang="en-US" sz="1750" b="1" dirty="0">
                <a:gradFill>
                  <a:gsLst>
                    <a:gs pos="0">
                      <a:srgbClr val="FFFFFF"/>
                    </a:gs>
                    <a:gs pos="74000">
                      <a:srgbClr val="FFFFFF"/>
                    </a:gs>
                  </a:gsLst>
                  <a:lin ang="10800000" scaled="1"/>
                </a:gradFill>
                <a:latin typeface="Microsoft YaHei UI" panose="020B0503020204020204" pitchFamily="34" charset="-122"/>
                <a:ea typeface="Microsoft YaHei UI" panose="020B0503020204020204" pitchFamily="34" charset="-122"/>
                <a:cs typeface="Segoe UI"/>
              </a:rPr>
              <a:t>最先进的搜索排名</a:t>
            </a:r>
            <a:endParaRPr lang="en-US" sz="1750" b="1" dirty="0">
              <a:latin typeface="Microsoft YaHei UI" panose="020B0503020204020204" pitchFamily="34" charset="-122"/>
              <a:ea typeface="Microsoft YaHei UI" panose="020B0503020204020204" pitchFamily="34" charset="-122"/>
            </a:endParaRPr>
          </a:p>
        </p:txBody>
      </p:sp>
      <p:sp>
        <p:nvSpPr>
          <p:cNvPr id="39" name="TextBox 38" descr="Used by &gt;90% of Fortune 100&#10;">
            <a:extLst>
              <a:ext uri="{FF2B5EF4-FFF2-40B4-BE49-F238E27FC236}">
                <a16:creationId xmlns:a16="http://schemas.microsoft.com/office/drawing/2014/main" id="{8531BDCA-23AA-1813-FFF0-1CB3F0B149DE}"/>
              </a:ext>
            </a:extLst>
          </p:cNvPr>
          <p:cNvSpPr txBox="1"/>
          <p:nvPr/>
        </p:nvSpPr>
        <p:spPr>
          <a:xfrm>
            <a:off x="9461074" y="4011739"/>
            <a:ext cx="1787303" cy="361637"/>
          </a:xfrm>
          <a:prstGeom prst="rect">
            <a:avLst/>
          </a:prstGeom>
          <a:noFill/>
        </p:spPr>
        <p:txBody>
          <a:bodyPr wrap="square" lIns="91440" tIns="45720" rIns="91440" bIns="45720" anchor="t">
            <a:spAutoFit/>
          </a:bodyPr>
          <a:lstStyle/>
          <a:p>
            <a:pPr algn="ctr">
              <a:defRPr/>
            </a:pPr>
            <a:r>
              <a:rPr lang="zh-CN" altLang="en-US" sz="1750" b="1" dirty="0">
                <a:gradFill>
                  <a:gsLst>
                    <a:gs pos="0">
                      <a:srgbClr val="FFFFFF"/>
                    </a:gs>
                    <a:gs pos="74000">
                      <a:srgbClr val="FFFFFF"/>
                    </a:gs>
                  </a:gsLst>
                  <a:lin ang="10800000" scaled="1"/>
                </a:gradFill>
                <a:latin typeface="Microsoft YaHei UI" panose="020B0503020204020204" pitchFamily="34" charset="-122"/>
                <a:ea typeface="Microsoft YaHei UI" panose="020B0503020204020204" pitchFamily="34" charset="-122"/>
                <a:cs typeface="Segoe UI"/>
              </a:rPr>
              <a:t>企业基础</a:t>
            </a:r>
            <a:endParaRPr lang="en-US" b="1" dirty="0">
              <a:latin typeface="Microsoft YaHei UI" panose="020B0503020204020204" pitchFamily="34" charset="-122"/>
              <a:ea typeface="Microsoft YaHei UI" panose="020B0503020204020204" pitchFamily="34" charset="-122"/>
            </a:endParaRPr>
          </a:p>
        </p:txBody>
      </p:sp>
      <p:cxnSp>
        <p:nvCxnSpPr>
          <p:cNvPr id="8" name="Straight Connector 7">
            <a:extLst>
              <a:ext uri="{FF2B5EF4-FFF2-40B4-BE49-F238E27FC236}">
                <a16:creationId xmlns:a16="http://schemas.microsoft.com/office/drawing/2014/main" id="{5F00569C-20F5-DE77-77E0-D09239691B64}"/>
              </a:ext>
              <a:ext uri="{C183D7F6-B498-43B3-948B-1728B52AA6E4}">
                <adec:decorative xmlns:adec="http://schemas.microsoft.com/office/drawing/2017/decorative" val="1"/>
              </a:ext>
            </a:extLst>
          </p:cNvPr>
          <p:cNvCxnSpPr>
            <a:cxnSpLocks/>
          </p:cNvCxnSpPr>
          <p:nvPr/>
        </p:nvCxnSpPr>
        <p:spPr>
          <a:xfrm>
            <a:off x="2330429" y="3884904"/>
            <a:ext cx="0" cy="900000"/>
          </a:xfrm>
          <a:prstGeom prst="line">
            <a:avLst/>
          </a:prstGeom>
          <a:noFill/>
          <a:ln w="12700" cap="rnd" cmpd="sng" algn="ctr">
            <a:solidFill>
              <a:srgbClr val="3A4953"/>
            </a:solidFill>
            <a:prstDash val="solid"/>
            <a:headEnd type="none" w="lg" len="med"/>
            <a:tailEnd type="none" w="lg" len="med"/>
          </a:ln>
          <a:effectLst/>
        </p:spPr>
      </p:cxnSp>
      <p:cxnSp>
        <p:nvCxnSpPr>
          <p:cNvPr id="9" name="Straight Connector 8">
            <a:extLst>
              <a:ext uri="{FF2B5EF4-FFF2-40B4-BE49-F238E27FC236}">
                <a16:creationId xmlns:a16="http://schemas.microsoft.com/office/drawing/2014/main" id="{68CF23D6-E021-FD78-CF06-3CBB4A185012}"/>
              </a:ext>
              <a:ext uri="{C183D7F6-B498-43B3-948B-1728B52AA6E4}">
                <adec:decorative xmlns:adec="http://schemas.microsoft.com/office/drawing/2017/decorative" val="1"/>
              </a:ext>
            </a:extLst>
          </p:cNvPr>
          <p:cNvCxnSpPr>
            <a:cxnSpLocks/>
          </p:cNvCxnSpPr>
          <p:nvPr/>
        </p:nvCxnSpPr>
        <p:spPr>
          <a:xfrm>
            <a:off x="4700733" y="3884904"/>
            <a:ext cx="0" cy="900000"/>
          </a:xfrm>
          <a:prstGeom prst="line">
            <a:avLst/>
          </a:prstGeom>
          <a:noFill/>
          <a:ln w="12700" cap="rnd" cmpd="sng" algn="ctr">
            <a:solidFill>
              <a:srgbClr val="3A4953"/>
            </a:solidFill>
            <a:prstDash val="solid"/>
            <a:headEnd type="none" w="lg" len="med"/>
            <a:tailEnd type="none" w="lg" len="med"/>
          </a:ln>
          <a:effectLst/>
        </p:spPr>
      </p:cxnSp>
      <p:cxnSp>
        <p:nvCxnSpPr>
          <p:cNvPr id="10" name="Straight Connector 9">
            <a:extLst>
              <a:ext uri="{FF2B5EF4-FFF2-40B4-BE49-F238E27FC236}">
                <a16:creationId xmlns:a16="http://schemas.microsoft.com/office/drawing/2014/main" id="{60153AED-55F8-A25A-4718-DFA6243DE471}"/>
              </a:ext>
              <a:ext uri="{C183D7F6-B498-43B3-948B-1728B52AA6E4}">
                <adec:decorative xmlns:adec="http://schemas.microsoft.com/office/drawing/2017/decorative" val="1"/>
              </a:ext>
            </a:extLst>
          </p:cNvPr>
          <p:cNvCxnSpPr>
            <a:cxnSpLocks/>
          </p:cNvCxnSpPr>
          <p:nvPr/>
        </p:nvCxnSpPr>
        <p:spPr>
          <a:xfrm>
            <a:off x="6952943" y="3935704"/>
            <a:ext cx="0" cy="900000"/>
          </a:xfrm>
          <a:prstGeom prst="line">
            <a:avLst/>
          </a:prstGeom>
          <a:noFill/>
          <a:ln w="12700" cap="rnd" cmpd="sng" algn="ctr">
            <a:solidFill>
              <a:srgbClr val="3A4953"/>
            </a:solidFill>
            <a:prstDash val="solid"/>
            <a:headEnd type="none" w="lg" len="med"/>
            <a:tailEnd type="none" w="lg" len="med"/>
          </a:ln>
          <a:effectLst/>
        </p:spPr>
      </p:cxnSp>
      <p:cxnSp>
        <p:nvCxnSpPr>
          <p:cNvPr id="11" name="Straight Connector 10">
            <a:extLst>
              <a:ext uri="{FF2B5EF4-FFF2-40B4-BE49-F238E27FC236}">
                <a16:creationId xmlns:a16="http://schemas.microsoft.com/office/drawing/2014/main" id="{255066BD-8E2D-B60A-84F4-BC9EF911C7CD}"/>
              </a:ext>
              <a:ext uri="{C183D7F6-B498-43B3-948B-1728B52AA6E4}">
                <adec:decorative xmlns:adec="http://schemas.microsoft.com/office/drawing/2017/decorative" val="1"/>
              </a:ext>
            </a:extLst>
          </p:cNvPr>
          <p:cNvCxnSpPr>
            <a:cxnSpLocks/>
          </p:cNvCxnSpPr>
          <p:nvPr/>
        </p:nvCxnSpPr>
        <p:spPr>
          <a:xfrm>
            <a:off x="9287457" y="3884904"/>
            <a:ext cx="0" cy="900000"/>
          </a:xfrm>
          <a:prstGeom prst="line">
            <a:avLst/>
          </a:prstGeom>
          <a:noFill/>
          <a:ln w="12700" cap="rnd" cmpd="sng" algn="ctr">
            <a:solidFill>
              <a:srgbClr val="3A4953"/>
            </a:solidFill>
            <a:prstDash val="solid"/>
            <a:headEnd type="none" w="lg" len="med"/>
            <a:tailEnd type="none" w="lg" len="med"/>
          </a:ln>
          <a:effectLst/>
        </p:spPr>
      </p:cxnSp>
      <p:pic>
        <p:nvPicPr>
          <p:cNvPr id="15" name="Graphic 14" descr="Binoculars with solid fill">
            <a:extLst>
              <a:ext uri="{FF2B5EF4-FFF2-40B4-BE49-F238E27FC236}">
                <a16:creationId xmlns:a16="http://schemas.microsoft.com/office/drawing/2014/main" id="{54F8A7A4-9B88-918D-9AC4-AB25F78F99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33293" y="1635948"/>
            <a:ext cx="914400" cy="914400"/>
          </a:xfrm>
          <a:prstGeom prst="rect">
            <a:avLst/>
          </a:prstGeom>
        </p:spPr>
      </p:pic>
    </p:spTree>
    <p:extLst>
      <p:ext uri="{BB962C8B-B14F-4D97-AF65-F5344CB8AC3E}">
        <p14:creationId xmlns:p14="http://schemas.microsoft.com/office/powerpoint/2010/main" val="34365195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0 4.44444E-6 L 0 0.01967 " pathEditMode="relative" rAng="0" ptsTypes="AA">
                                      <p:cBhvr>
                                        <p:cTn id="9" dur="500" spd="-100000" fill="hold"/>
                                        <p:tgtEl>
                                          <p:spTgt spid="6"/>
                                        </p:tgtEl>
                                        <p:attrNameLst>
                                          <p:attrName>ppt_x</p:attrName>
                                          <p:attrName>ppt_y</p:attrName>
                                        </p:attrNameLst>
                                      </p:cBhvr>
                                      <p:rCtr x="0" y="972"/>
                                    </p:animMotion>
                                  </p:childTnLst>
                                </p:cTn>
                              </p:par>
                              <p:par>
                                <p:cTn id="10" presetID="10" presetClass="entr" presetSubtype="0" fill="hold" grpId="0" nodeType="withEffect">
                                  <p:stCondLst>
                                    <p:cond delay="20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42" presetClass="path" presetSubtype="0" decel="100000" fill="hold" grpId="1" nodeType="withEffect">
                                  <p:stCondLst>
                                    <p:cond delay="200"/>
                                  </p:stCondLst>
                                  <p:childTnLst>
                                    <p:animMotion origin="layout" path="M 2.29167E-6 2.22222E-6 L 2.29167E-6 0.01967 " pathEditMode="relative" rAng="0" ptsTypes="AA">
                                      <p:cBhvr>
                                        <p:cTn id="14" dur="500" spd="-100000" fill="hold"/>
                                        <p:tgtEl>
                                          <p:spTgt spid="44"/>
                                        </p:tgtEl>
                                        <p:attrNameLst>
                                          <p:attrName>ppt_x</p:attrName>
                                          <p:attrName>ppt_y</p:attrName>
                                        </p:attrNameLst>
                                      </p:cBhvr>
                                      <p:rCtr x="0" y="972"/>
                                    </p:animMotion>
                                  </p:childTnLst>
                                </p:cTn>
                              </p:par>
                              <p:par>
                                <p:cTn id="15" presetID="10" presetClass="entr" presetSubtype="0" fill="hold" grpId="0" nodeType="withEffect">
                                  <p:stCondLst>
                                    <p:cond delay="30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42" presetClass="path" presetSubtype="0" decel="100000" fill="hold" grpId="1" nodeType="withEffect">
                                  <p:stCondLst>
                                    <p:cond delay="300"/>
                                  </p:stCondLst>
                                  <p:childTnLst>
                                    <p:animMotion origin="layout" path="M -6.25E-7 2.22222E-6 L -6.25E-7 0.01967 " pathEditMode="relative" rAng="0" ptsTypes="AA">
                                      <p:cBhvr>
                                        <p:cTn id="19" dur="500" spd="-100000" fill="hold"/>
                                        <p:tgtEl>
                                          <p:spTgt spid="49"/>
                                        </p:tgtEl>
                                        <p:attrNameLst>
                                          <p:attrName>ppt_x</p:attrName>
                                          <p:attrName>ppt_y</p:attrName>
                                        </p:attrNameLst>
                                      </p:cBhvr>
                                      <p:rCtr x="0" y="972"/>
                                    </p:animMotion>
                                  </p:childTnLst>
                                </p:cTn>
                              </p:par>
                              <p:par>
                                <p:cTn id="20" presetID="10" presetClass="entr" presetSubtype="0" fill="hold" grpId="0" nodeType="withEffect">
                                  <p:stCondLst>
                                    <p:cond delay="40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42" presetClass="path" presetSubtype="0" decel="100000" fill="hold" grpId="1" nodeType="withEffect">
                                  <p:stCondLst>
                                    <p:cond delay="400"/>
                                  </p:stCondLst>
                                  <p:childTnLst>
                                    <p:animMotion origin="layout" path="M 2.70833E-6 2.22222E-6 L 2.70833E-6 0.01967 " pathEditMode="relative" rAng="0" ptsTypes="AA">
                                      <p:cBhvr>
                                        <p:cTn id="24" dur="500" spd="-100000" fill="hold"/>
                                        <p:tgtEl>
                                          <p:spTgt spid="54"/>
                                        </p:tgtEl>
                                        <p:attrNameLst>
                                          <p:attrName>ppt_x</p:attrName>
                                          <p:attrName>ppt_y</p:attrName>
                                        </p:attrNameLst>
                                      </p:cBhvr>
                                      <p:rCtr x="0" y="972"/>
                                    </p:animMotion>
                                  </p:childTnLst>
                                </p:cTn>
                              </p:par>
                              <p:par>
                                <p:cTn id="25" presetID="10" presetClass="entr" presetSubtype="0" fill="hold" grpId="0"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42" presetClass="path" presetSubtype="0" decel="100000" fill="hold" grpId="1" nodeType="withEffect">
                                  <p:stCondLst>
                                    <p:cond delay="500"/>
                                  </p:stCondLst>
                                  <p:childTnLst>
                                    <p:animMotion origin="layout" path="M -3.95833E-6 2.22222E-6 L -3.95833E-6 0.01967 " pathEditMode="relative" rAng="0" ptsTypes="AA">
                                      <p:cBhvr>
                                        <p:cTn id="29" dur="500" spd="-100000" fill="hold"/>
                                        <p:tgtEl>
                                          <p:spTgt spid="59"/>
                                        </p:tgtEl>
                                        <p:attrNameLst>
                                          <p:attrName>ppt_x</p:attrName>
                                          <p:attrName>ppt_y</p:attrName>
                                        </p:attrNameLst>
                                      </p:cBhvr>
                                      <p:rCtr x="0" y="972"/>
                                    </p:animMotion>
                                  </p:childTnLst>
                                </p:cTn>
                              </p:par>
                              <p:par>
                                <p:cTn id="30" presetID="10" presetClass="entr" presetSubtype="0" fill="hold" grpId="0" nodeType="withEffect">
                                  <p:stCondLst>
                                    <p:cond delay="60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42" presetClass="path" presetSubtype="0" decel="100000" fill="hold" grpId="1" nodeType="withEffect">
                                  <p:stCondLst>
                                    <p:cond delay="600"/>
                                  </p:stCondLst>
                                  <p:childTnLst>
                                    <p:animMotion origin="layout" path="M 1.04167E-6 2.22222E-6 L 1.04167E-6 0.01967 " pathEditMode="relative" rAng="0" ptsTypes="AA">
                                      <p:cBhvr>
                                        <p:cTn id="34" dur="500" spd="-100000" fill="hold"/>
                                        <p:tgtEl>
                                          <p:spTgt spid="39"/>
                                        </p:tgtEl>
                                        <p:attrNameLst>
                                          <p:attrName>ppt_x</p:attrName>
                                          <p:attrName>ppt_y</p:attrName>
                                        </p:attrNameLst>
                                      </p:cBhvr>
                                      <p:rCtr x="0" y="972"/>
                                    </p:animMotion>
                                  </p:childTnLst>
                                </p:cTn>
                              </p:par>
                              <p:par>
                                <p:cTn id="35" presetID="10" presetClass="entr" presetSubtype="0" fill="hold" nodeType="withEffect">
                                  <p:stCondLst>
                                    <p:cond delay="6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10" presetClass="entr" presetSubtype="0" fill="hold" nodeType="withEffect">
                                  <p:stCondLst>
                                    <p:cond delay="60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10" presetClass="entr" presetSubtype="0" fill="hold" nodeType="withEffect">
                                  <p:stCondLst>
                                    <p:cond delay="60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10" presetClass="entr" presetSubtype="0" fill="hold" nodeType="withEffect">
                                  <p:stCondLst>
                                    <p:cond delay="60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44" grpId="0"/>
      <p:bldP spid="44" grpId="1"/>
      <p:bldP spid="49" grpId="0"/>
      <p:bldP spid="49" grpId="1"/>
      <p:bldP spid="54" grpId="0"/>
      <p:bldP spid="54" grpId="1"/>
      <p:bldP spid="59" grpId="0"/>
      <p:bldP spid="59" grpId="1"/>
      <p:bldP spid="39" grpId="0"/>
      <p:bldP spid="39"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73999-B06D-3F65-1489-0217964D2102}"/>
              </a:ext>
            </a:extLst>
          </p:cNvPr>
          <p:cNvSpPr>
            <a:spLocks noGrp="1"/>
          </p:cNvSpPr>
          <p:nvPr>
            <p:ph type="title"/>
          </p:nvPr>
        </p:nvSpPr>
        <p:spPr>
          <a:xfrm>
            <a:off x="585216" y="2309812"/>
            <a:ext cx="3182027" cy="1107996"/>
          </a:xfrm>
        </p:spPr>
        <p:txBody>
          <a:bodyPr/>
          <a:lstStyle/>
          <a:p>
            <a:r>
              <a:rPr lang="en-US">
                <a:cs typeface="Segoe UI"/>
              </a:rPr>
              <a:t>Vector Search</a:t>
            </a:r>
            <a:br>
              <a:rPr lang="en-US">
                <a:cs typeface="Segoe UI"/>
              </a:rPr>
            </a:br>
            <a:endParaRPr lang="en-US"/>
          </a:p>
        </p:txBody>
      </p:sp>
      <p:sp>
        <p:nvSpPr>
          <p:cNvPr id="3" name="Text Placeholder 2">
            <a:extLst>
              <a:ext uri="{FF2B5EF4-FFF2-40B4-BE49-F238E27FC236}">
                <a16:creationId xmlns:a16="http://schemas.microsoft.com/office/drawing/2014/main" id="{D833A3C9-333B-23F2-9A11-146C8893350E}"/>
              </a:ext>
            </a:extLst>
          </p:cNvPr>
          <p:cNvSpPr>
            <a:spLocks noGrp="1"/>
          </p:cNvSpPr>
          <p:nvPr>
            <p:ph type="body" sz="quarter" idx="11"/>
          </p:nvPr>
        </p:nvSpPr>
        <p:spPr>
          <a:xfrm>
            <a:off x="4098393" y="2309812"/>
            <a:ext cx="7253288" cy="4001095"/>
          </a:xfrm>
        </p:spPr>
        <p:txBody>
          <a:bodyPr/>
          <a:lstStyle/>
          <a:p>
            <a:pPr>
              <a:spcBef>
                <a:spcPts val="20"/>
              </a:spcBef>
            </a:pPr>
            <a:r>
              <a:rPr lang="zh-CN" altLang="en-US" sz="2400" dirty="0">
                <a:latin typeface="Microsoft YaHei UI" panose="020B0503020204020204" pitchFamily="34" charset="-122"/>
                <a:ea typeface="Microsoft YaHei UI" panose="020B0503020204020204" pitchFamily="34" charset="-122"/>
                <a:cs typeface="Segoe UI"/>
              </a:rPr>
              <a:t>详尽的 </a:t>
            </a:r>
            <a:r>
              <a:rPr lang="en-US" sz="2400" dirty="0">
                <a:latin typeface="Microsoft YaHei UI" panose="020B0503020204020204" pitchFamily="34" charset="-122"/>
                <a:ea typeface="Microsoft YaHei UI" panose="020B0503020204020204" pitchFamily="34" charset="-122"/>
                <a:cs typeface="Segoe UI"/>
              </a:rPr>
              <a:t>KNN </a:t>
            </a:r>
            <a:r>
              <a:rPr lang="zh-CN" altLang="en-US" sz="2400" dirty="0">
                <a:latin typeface="Microsoft YaHei UI" panose="020B0503020204020204" pitchFamily="34" charset="-122"/>
                <a:ea typeface="Microsoft YaHei UI" panose="020B0503020204020204" pitchFamily="34" charset="-122"/>
                <a:cs typeface="Segoe UI"/>
              </a:rPr>
              <a:t>和 </a:t>
            </a:r>
            <a:r>
              <a:rPr lang="en-US" sz="2400" dirty="0">
                <a:latin typeface="Microsoft YaHei UI" panose="020B0503020204020204" pitchFamily="34" charset="-122"/>
                <a:ea typeface="Microsoft YaHei UI" panose="020B0503020204020204" pitchFamily="34" charset="-122"/>
                <a:cs typeface="Segoe UI"/>
              </a:rPr>
              <a:t>ANN </a:t>
            </a:r>
            <a:r>
              <a:rPr lang="zh-CN" altLang="en-US" sz="2400" dirty="0">
                <a:latin typeface="Microsoft YaHei UI" panose="020B0503020204020204" pitchFamily="34" charset="-122"/>
                <a:ea typeface="Microsoft YaHei UI" panose="020B0503020204020204" pitchFamily="34" charset="-122"/>
                <a:cs typeface="Segoe UI"/>
              </a:rPr>
              <a:t>搜索策略</a:t>
            </a:r>
            <a:br>
              <a:rPr lang="en-US" altLang="zh-CN" sz="2400" dirty="0">
                <a:latin typeface="Microsoft YaHei UI" panose="020B0503020204020204" pitchFamily="34" charset="-122"/>
                <a:ea typeface="Microsoft YaHei UI" panose="020B0503020204020204" pitchFamily="34" charset="-122"/>
                <a:cs typeface="Segoe UI"/>
              </a:rPr>
            </a:br>
            <a:endParaRPr lang="zh-CN" altLang="en-US" sz="2400" dirty="0">
              <a:latin typeface="Microsoft YaHei UI" panose="020B0503020204020204" pitchFamily="34" charset="-122"/>
              <a:ea typeface="Microsoft YaHei UI" panose="020B0503020204020204" pitchFamily="34" charset="-122"/>
              <a:cs typeface="Segoe UI"/>
            </a:endParaRPr>
          </a:p>
          <a:p>
            <a:pPr>
              <a:spcBef>
                <a:spcPts val="20"/>
              </a:spcBef>
            </a:pPr>
            <a:r>
              <a:rPr lang="zh-CN" altLang="en-US" sz="2400" dirty="0">
                <a:latin typeface="Microsoft YaHei UI" panose="020B0503020204020204" pitchFamily="34" charset="-122"/>
                <a:ea typeface="Microsoft YaHei UI" panose="020B0503020204020204" pitchFamily="34" charset="-122"/>
                <a:cs typeface="Segoe UI"/>
              </a:rPr>
              <a:t>多模式、多语言相似性搜索</a:t>
            </a:r>
            <a:br>
              <a:rPr lang="en-US" altLang="zh-CN" sz="2400" dirty="0">
                <a:latin typeface="Microsoft YaHei UI" panose="020B0503020204020204" pitchFamily="34" charset="-122"/>
                <a:ea typeface="Microsoft YaHei UI" panose="020B0503020204020204" pitchFamily="34" charset="-122"/>
                <a:cs typeface="Segoe UI"/>
              </a:rPr>
            </a:br>
            <a:endParaRPr lang="zh-CN" altLang="en-US" sz="2400" dirty="0">
              <a:latin typeface="Microsoft YaHei UI" panose="020B0503020204020204" pitchFamily="34" charset="-122"/>
              <a:ea typeface="Microsoft YaHei UI" panose="020B0503020204020204" pitchFamily="34" charset="-122"/>
              <a:cs typeface="Segoe UI"/>
            </a:endParaRPr>
          </a:p>
          <a:p>
            <a:pPr>
              <a:spcBef>
                <a:spcPts val="20"/>
              </a:spcBef>
            </a:pPr>
            <a:r>
              <a:rPr lang="zh-CN" altLang="en-US" sz="2400" dirty="0">
                <a:latin typeface="Microsoft YaHei UI" panose="020B0503020204020204" pitchFamily="34" charset="-122"/>
                <a:ea typeface="Microsoft YaHei UI" panose="020B0503020204020204" pitchFamily="34" charset="-122"/>
                <a:cs typeface="Segoe UI"/>
              </a:rPr>
              <a:t>包含或排除信息的过滤器</a:t>
            </a:r>
            <a:br>
              <a:rPr lang="en-US" altLang="zh-CN" sz="2400" dirty="0">
                <a:latin typeface="Microsoft YaHei UI" panose="020B0503020204020204" pitchFamily="34" charset="-122"/>
                <a:ea typeface="Microsoft YaHei UI" panose="020B0503020204020204" pitchFamily="34" charset="-122"/>
                <a:cs typeface="Segoe UI"/>
              </a:rPr>
            </a:br>
            <a:endParaRPr lang="zh-CN" altLang="en-US" sz="2400" dirty="0">
              <a:latin typeface="Microsoft YaHei UI" panose="020B0503020204020204" pitchFamily="34" charset="-122"/>
              <a:ea typeface="Microsoft YaHei UI" panose="020B0503020204020204" pitchFamily="34" charset="-122"/>
              <a:cs typeface="Segoe UI"/>
            </a:endParaRPr>
          </a:p>
          <a:p>
            <a:pPr>
              <a:spcBef>
                <a:spcPts val="20"/>
              </a:spcBef>
            </a:pPr>
            <a:r>
              <a:rPr lang="zh-CN" altLang="en-US" sz="2400" dirty="0">
                <a:latin typeface="Microsoft YaHei UI" panose="020B0503020204020204" pitchFamily="34" charset="-122"/>
                <a:ea typeface="Microsoft YaHei UI" panose="020B0503020204020204" pitchFamily="34" charset="-122"/>
                <a:cs typeface="Segoe UI"/>
              </a:rPr>
              <a:t>端到端数据提取、分块、向量化和检索</a:t>
            </a:r>
            <a:br>
              <a:rPr lang="en-US" altLang="zh-CN" sz="2400" dirty="0">
                <a:latin typeface="Microsoft YaHei UI" panose="020B0503020204020204" pitchFamily="34" charset="-122"/>
                <a:ea typeface="Microsoft YaHei UI" panose="020B0503020204020204" pitchFamily="34" charset="-122"/>
                <a:cs typeface="Segoe UI"/>
              </a:rPr>
            </a:br>
            <a:endParaRPr lang="zh-CN" altLang="en-US" sz="2400" dirty="0">
              <a:latin typeface="Microsoft YaHei UI" panose="020B0503020204020204" pitchFamily="34" charset="-122"/>
              <a:ea typeface="Microsoft YaHei UI" panose="020B0503020204020204" pitchFamily="34" charset="-122"/>
              <a:cs typeface="Segoe UI"/>
            </a:endParaRPr>
          </a:p>
          <a:p>
            <a:pPr>
              <a:spcBef>
                <a:spcPts val="20"/>
              </a:spcBef>
            </a:pPr>
            <a:r>
              <a:rPr lang="zh-CN" altLang="en-US" sz="2400" dirty="0">
                <a:latin typeface="Microsoft YaHei UI" panose="020B0503020204020204" pitchFamily="34" charset="-122"/>
                <a:ea typeface="Microsoft YaHei UI" panose="020B0503020204020204" pitchFamily="34" charset="-122"/>
                <a:cs typeface="Segoe UI"/>
              </a:rPr>
              <a:t>与 </a:t>
            </a:r>
            <a:r>
              <a:rPr lang="en-US" sz="2400" dirty="0">
                <a:latin typeface="Microsoft YaHei UI" panose="020B0503020204020204" pitchFamily="34" charset="-122"/>
                <a:ea typeface="Microsoft YaHei UI" panose="020B0503020204020204" pitchFamily="34" charset="-122"/>
                <a:cs typeface="Segoe UI"/>
              </a:rPr>
              <a:t>Semantic </a:t>
            </a:r>
            <a:r>
              <a:rPr lang="en-US" sz="2400" dirty="0" err="1">
                <a:latin typeface="Microsoft YaHei UI" panose="020B0503020204020204" pitchFamily="34" charset="-122"/>
                <a:ea typeface="Microsoft YaHei UI" panose="020B0503020204020204" pitchFamily="34" charset="-122"/>
                <a:cs typeface="Segoe UI"/>
              </a:rPr>
              <a:t>kernel、LangChain、Azure</a:t>
            </a:r>
            <a:r>
              <a:rPr lang="en-US" sz="2400" dirty="0">
                <a:latin typeface="Microsoft YaHei UI" panose="020B0503020204020204" pitchFamily="34" charset="-122"/>
                <a:ea typeface="Microsoft YaHei UI" panose="020B0503020204020204" pitchFamily="34" charset="-122"/>
                <a:cs typeface="Segoe UI"/>
              </a:rPr>
              <a:t> OpenAI Service </a:t>
            </a:r>
            <a:r>
              <a:rPr lang="zh-CN" altLang="en-US" sz="2400" dirty="0">
                <a:latin typeface="Microsoft YaHei UI" panose="020B0503020204020204" pitchFamily="34" charset="-122"/>
                <a:ea typeface="Microsoft YaHei UI" panose="020B0503020204020204" pitchFamily="34" charset="-122"/>
                <a:cs typeface="Segoe UI"/>
              </a:rPr>
              <a:t>和 </a:t>
            </a:r>
            <a:r>
              <a:rPr lang="en-US" sz="2400" dirty="0">
                <a:latin typeface="Microsoft YaHei UI" panose="020B0503020204020204" pitchFamily="34" charset="-122"/>
                <a:ea typeface="Microsoft YaHei UI" panose="020B0503020204020204" pitchFamily="34" charset="-122"/>
                <a:cs typeface="Segoe UI"/>
              </a:rPr>
              <a:t>AML </a:t>
            </a:r>
            <a:r>
              <a:rPr lang="en-US" sz="2400" dirty="0" err="1">
                <a:latin typeface="Microsoft YaHei UI" panose="020B0503020204020204" pitchFamily="34" charset="-122"/>
                <a:ea typeface="Microsoft YaHei UI" panose="020B0503020204020204" pitchFamily="34" charset="-122"/>
                <a:cs typeface="Segoe UI"/>
              </a:rPr>
              <a:t>Promptflow</a:t>
            </a:r>
            <a:r>
              <a:rPr lang="en-US" sz="2400" dirty="0">
                <a:latin typeface="Microsoft YaHei UI" panose="020B0503020204020204" pitchFamily="34" charset="-122"/>
                <a:ea typeface="Microsoft YaHei UI" panose="020B0503020204020204" pitchFamily="34" charset="-122"/>
                <a:cs typeface="Segoe UI"/>
              </a:rPr>
              <a:t> </a:t>
            </a:r>
            <a:r>
              <a:rPr lang="zh-CN" altLang="en-US" sz="2400" dirty="0">
                <a:latin typeface="Microsoft YaHei UI" panose="020B0503020204020204" pitchFamily="34" charset="-122"/>
                <a:ea typeface="Microsoft YaHei UI" panose="020B0503020204020204" pitchFamily="34" charset="-122"/>
                <a:cs typeface="Segoe UI"/>
              </a:rPr>
              <a:t>集成</a:t>
            </a:r>
            <a:endParaRPr lang="en-US" dirty="0">
              <a:solidFill>
                <a:srgbClr val="FFFFFF"/>
              </a:solidFill>
              <a:latin typeface="Microsoft YaHei UI" panose="020B0503020204020204" pitchFamily="34" charset="-122"/>
              <a:ea typeface="Microsoft YaHei UI" panose="020B0503020204020204" pitchFamily="34" charset="-122"/>
            </a:endParaRPr>
          </a:p>
        </p:txBody>
      </p:sp>
      <p:grpSp>
        <p:nvGrpSpPr>
          <p:cNvPr id="5" name="Group 4">
            <a:extLst>
              <a:ext uri="{FF2B5EF4-FFF2-40B4-BE49-F238E27FC236}">
                <a16:creationId xmlns:a16="http://schemas.microsoft.com/office/drawing/2014/main" id="{D67699F5-2391-73D7-2C72-FCAA6C8B1B3E}"/>
              </a:ext>
              <a:ext uri="{C183D7F6-B498-43B3-948B-1728B52AA6E4}">
                <adec:decorative xmlns:adec="http://schemas.microsoft.com/office/drawing/2017/decorative" val="1"/>
              </a:ext>
            </a:extLst>
          </p:cNvPr>
          <p:cNvGrpSpPr/>
          <p:nvPr/>
        </p:nvGrpSpPr>
        <p:grpSpPr>
          <a:xfrm>
            <a:off x="5594049" y="778602"/>
            <a:ext cx="876220" cy="682527"/>
            <a:chOff x="5722713" y="2233367"/>
            <a:chExt cx="381000" cy="295275"/>
          </a:xfrm>
          <a:solidFill>
            <a:srgbClr val="0A83CF"/>
          </a:solidFill>
          <a:effectLst/>
        </p:grpSpPr>
        <p:sp>
          <p:nvSpPr>
            <p:cNvPr id="20" name="Freeform: Shape 19">
              <a:extLst>
                <a:ext uri="{FF2B5EF4-FFF2-40B4-BE49-F238E27FC236}">
                  <a16:creationId xmlns:a16="http://schemas.microsoft.com/office/drawing/2014/main" id="{CF56FD50-4184-3ED2-1D4D-9FE8038E72D4}"/>
                </a:ext>
              </a:extLst>
            </p:cNvPr>
            <p:cNvSpPr/>
            <p:nvPr/>
          </p:nvSpPr>
          <p:spPr>
            <a:xfrm>
              <a:off x="5794150" y="229528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noFill/>
            </a:ln>
            <a:effectLst>
              <a:outerShdw blurRad="63500" dist="127000" dir="2700000" algn="ctr" rotWithShape="0">
                <a:srgbClr val="000000">
                  <a:alpha val="50000"/>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bold"/>
                <a:ea typeface="+mn-ea"/>
                <a:cs typeface="+mn-cs"/>
              </a:endParaRPr>
            </a:p>
          </p:txBody>
        </p:sp>
        <p:sp>
          <p:nvSpPr>
            <p:cNvPr id="21" name="Freeform: Shape 20">
              <a:extLst>
                <a:ext uri="{FF2B5EF4-FFF2-40B4-BE49-F238E27FC236}">
                  <a16:creationId xmlns:a16="http://schemas.microsoft.com/office/drawing/2014/main" id="{8D108814-5C25-CEF0-77B8-0EF4D7A4A041}"/>
                </a:ext>
              </a:extLst>
            </p:cNvPr>
            <p:cNvSpPr/>
            <p:nvPr/>
          </p:nvSpPr>
          <p:spPr>
            <a:xfrm>
              <a:off x="5794150" y="233338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noFill/>
            </a:ln>
            <a:effectLst>
              <a:outerShdw blurRad="63500" dist="127000" dir="2700000" algn="ctr" rotWithShape="0">
                <a:srgbClr val="000000">
                  <a:alpha val="50000"/>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bold"/>
                <a:ea typeface="+mn-ea"/>
                <a:cs typeface="+mn-cs"/>
              </a:endParaRPr>
            </a:p>
          </p:txBody>
        </p:sp>
        <p:sp>
          <p:nvSpPr>
            <p:cNvPr id="22" name="Freeform: Shape 21">
              <a:extLst>
                <a:ext uri="{FF2B5EF4-FFF2-40B4-BE49-F238E27FC236}">
                  <a16:creationId xmlns:a16="http://schemas.microsoft.com/office/drawing/2014/main" id="{3EE37E78-AB1F-A9AB-17C4-FD6588051CF4}"/>
                </a:ext>
              </a:extLst>
            </p:cNvPr>
            <p:cNvSpPr/>
            <p:nvPr/>
          </p:nvSpPr>
          <p:spPr>
            <a:xfrm>
              <a:off x="5775100" y="231433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noFill/>
            </a:ln>
            <a:effectLst>
              <a:outerShdw blurRad="63500" dist="127000" dir="2700000" algn="ctr" rotWithShape="0">
                <a:srgbClr val="000000">
                  <a:alpha val="50000"/>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bold"/>
                <a:ea typeface="+mn-ea"/>
                <a:cs typeface="+mn-cs"/>
              </a:endParaRPr>
            </a:p>
          </p:txBody>
        </p:sp>
        <p:sp>
          <p:nvSpPr>
            <p:cNvPr id="23" name="Freeform: Shape 22">
              <a:extLst>
                <a:ext uri="{FF2B5EF4-FFF2-40B4-BE49-F238E27FC236}">
                  <a16:creationId xmlns:a16="http://schemas.microsoft.com/office/drawing/2014/main" id="{18E7BBF5-9835-3F1A-7709-24A098B0004B}"/>
                </a:ext>
              </a:extLst>
            </p:cNvPr>
            <p:cNvSpPr/>
            <p:nvPr/>
          </p:nvSpPr>
          <p:spPr>
            <a:xfrm>
              <a:off x="5813200" y="231433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bold"/>
                <a:ea typeface="+mn-ea"/>
                <a:cs typeface="+mn-cs"/>
              </a:endParaRPr>
            </a:p>
          </p:txBody>
        </p:sp>
        <p:sp>
          <p:nvSpPr>
            <p:cNvPr id="24" name="Freeform: Shape 23">
              <a:extLst>
                <a:ext uri="{FF2B5EF4-FFF2-40B4-BE49-F238E27FC236}">
                  <a16:creationId xmlns:a16="http://schemas.microsoft.com/office/drawing/2014/main" id="{9F71DA24-8F8E-FECE-D8A2-7C96B4003CDD}"/>
                </a:ext>
              </a:extLst>
            </p:cNvPr>
            <p:cNvSpPr/>
            <p:nvPr/>
          </p:nvSpPr>
          <p:spPr>
            <a:xfrm>
              <a:off x="5927500" y="227623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noFill/>
            </a:ln>
            <a:effectLst>
              <a:outerShdw blurRad="63500" dist="127000" dir="2700000" algn="ctr" rotWithShape="0">
                <a:srgbClr val="000000">
                  <a:alpha val="50000"/>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bold"/>
                <a:ea typeface="+mn-ea"/>
                <a:cs typeface="+mn-cs"/>
              </a:endParaRPr>
            </a:p>
          </p:txBody>
        </p:sp>
        <p:sp>
          <p:nvSpPr>
            <p:cNvPr id="25" name="Freeform: Shape 24">
              <a:extLst>
                <a:ext uri="{FF2B5EF4-FFF2-40B4-BE49-F238E27FC236}">
                  <a16:creationId xmlns:a16="http://schemas.microsoft.com/office/drawing/2014/main" id="{E5CD608A-BDBB-F86C-BF10-587F018678C4}"/>
                </a:ext>
              </a:extLst>
            </p:cNvPr>
            <p:cNvSpPr/>
            <p:nvPr/>
          </p:nvSpPr>
          <p:spPr>
            <a:xfrm>
              <a:off x="5927500" y="231433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bold"/>
                <a:ea typeface="+mn-ea"/>
                <a:cs typeface="+mn-cs"/>
              </a:endParaRPr>
            </a:p>
          </p:txBody>
        </p:sp>
        <p:sp>
          <p:nvSpPr>
            <p:cNvPr id="26" name="Freeform: Shape 25">
              <a:extLst>
                <a:ext uri="{FF2B5EF4-FFF2-40B4-BE49-F238E27FC236}">
                  <a16:creationId xmlns:a16="http://schemas.microsoft.com/office/drawing/2014/main" id="{B19D3389-DDC4-2EA9-BB1A-222C1C87827F}"/>
                </a:ext>
              </a:extLst>
            </p:cNvPr>
            <p:cNvSpPr/>
            <p:nvPr/>
          </p:nvSpPr>
          <p:spPr>
            <a:xfrm>
              <a:off x="5908450" y="229528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noFill/>
            </a:ln>
            <a:effectLst>
              <a:outerShdw blurRad="63500" dist="127000" dir="2700000" algn="ctr" rotWithShape="0">
                <a:srgbClr val="000000">
                  <a:alpha val="50000"/>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bold"/>
                <a:ea typeface="+mn-ea"/>
                <a:cs typeface="+mn-cs"/>
              </a:endParaRPr>
            </a:p>
          </p:txBody>
        </p:sp>
        <p:sp>
          <p:nvSpPr>
            <p:cNvPr id="27" name="Freeform: Shape 26">
              <a:extLst>
                <a:ext uri="{FF2B5EF4-FFF2-40B4-BE49-F238E27FC236}">
                  <a16:creationId xmlns:a16="http://schemas.microsoft.com/office/drawing/2014/main" id="{A01F06D8-74CC-97A2-E1B5-55252331D27F}"/>
                </a:ext>
              </a:extLst>
            </p:cNvPr>
            <p:cNvSpPr/>
            <p:nvPr/>
          </p:nvSpPr>
          <p:spPr>
            <a:xfrm>
              <a:off x="5946550" y="2295280"/>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chemeClr val="bg1">
                <a:lumMod val="10000"/>
                <a:lumOff val="90000"/>
              </a:schemeClr>
            </a:soli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bold"/>
                <a:ea typeface="+mn-ea"/>
                <a:cs typeface="+mn-cs"/>
              </a:endParaRPr>
            </a:p>
          </p:txBody>
        </p:sp>
        <p:sp>
          <p:nvSpPr>
            <p:cNvPr id="28" name="Freeform: Shape 27">
              <a:extLst>
                <a:ext uri="{FF2B5EF4-FFF2-40B4-BE49-F238E27FC236}">
                  <a16:creationId xmlns:a16="http://schemas.microsoft.com/office/drawing/2014/main" id="{8982BD77-72D0-AE72-2C0D-E76125979F12}"/>
                </a:ext>
              </a:extLst>
            </p:cNvPr>
            <p:cNvSpPr/>
            <p:nvPr/>
          </p:nvSpPr>
          <p:spPr>
            <a:xfrm>
              <a:off x="6008463" y="2366717"/>
              <a:ext cx="95250" cy="161925"/>
            </a:xfrm>
            <a:custGeom>
              <a:avLst/>
              <a:gdLst>
                <a:gd name="connsiteX0" fmla="*/ 66675 w 95250"/>
                <a:gd name="connsiteY0" fmla="*/ 0 h 161925"/>
                <a:gd name="connsiteX1" fmla="*/ 38100 w 95250"/>
                <a:gd name="connsiteY1" fmla="*/ 28575 h 161925"/>
                <a:gd name="connsiteX2" fmla="*/ 0 w 95250"/>
                <a:gd name="connsiteY2" fmla="*/ 28575 h 161925"/>
                <a:gd name="connsiteX3" fmla="*/ 0 w 95250"/>
                <a:gd name="connsiteY3" fmla="*/ 133350 h 161925"/>
                <a:gd name="connsiteX4" fmla="*/ 38100 w 95250"/>
                <a:gd name="connsiteY4" fmla="*/ 133350 h 161925"/>
                <a:gd name="connsiteX5" fmla="*/ 66675 w 95250"/>
                <a:gd name="connsiteY5" fmla="*/ 161925 h 161925"/>
                <a:gd name="connsiteX6" fmla="*/ 95250 w 95250"/>
                <a:gd name="connsiteY6" fmla="*/ 161925 h 161925"/>
                <a:gd name="connsiteX7" fmla="*/ 95250 w 95250"/>
                <a:gd name="connsiteY7" fmla="*/ 0 h 161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161925">
                  <a:moveTo>
                    <a:pt x="66675" y="0"/>
                  </a:moveTo>
                  <a:lnTo>
                    <a:pt x="38100" y="28575"/>
                  </a:lnTo>
                  <a:lnTo>
                    <a:pt x="0" y="28575"/>
                  </a:lnTo>
                  <a:lnTo>
                    <a:pt x="0" y="133350"/>
                  </a:lnTo>
                  <a:lnTo>
                    <a:pt x="38100" y="133350"/>
                  </a:lnTo>
                  <a:lnTo>
                    <a:pt x="66675" y="161925"/>
                  </a:lnTo>
                  <a:lnTo>
                    <a:pt x="95250" y="161925"/>
                  </a:lnTo>
                  <a:lnTo>
                    <a:pt x="95250" y="0"/>
                  </a:lnTo>
                  <a:close/>
                </a:path>
              </a:pathLst>
            </a:custGeom>
            <a:solidFill>
              <a:schemeClr val="bg1">
                <a:lumMod val="10000"/>
                <a:lumOff val="90000"/>
              </a:schemeClr>
            </a:soli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bold"/>
                <a:ea typeface="+mn-ea"/>
                <a:cs typeface="+mn-cs"/>
              </a:endParaRPr>
            </a:p>
          </p:txBody>
        </p:sp>
        <p:sp>
          <p:nvSpPr>
            <p:cNvPr id="29" name="Freeform: Shape 28">
              <a:extLst>
                <a:ext uri="{FF2B5EF4-FFF2-40B4-BE49-F238E27FC236}">
                  <a16:creationId xmlns:a16="http://schemas.microsoft.com/office/drawing/2014/main" id="{A912F427-27EF-3ACA-C5AF-31D893D4C18D}"/>
                </a:ext>
              </a:extLst>
            </p:cNvPr>
            <p:cNvSpPr/>
            <p:nvPr/>
          </p:nvSpPr>
          <p:spPr>
            <a:xfrm>
              <a:off x="5722713" y="2233367"/>
              <a:ext cx="285750" cy="295275"/>
            </a:xfrm>
            <a:custGeom>
              <a:avLst/>
              <a:gdLst>
                <a:gd name="connsiteX0" fmla="*/ 214313 w 285750"/>
                <a:gd name="connsiteY0" fmla="*/ 114300 h 295275"/>
                <a:gd name="connsiteX1" fmla="*/ 171450 w 285750"/>
                <a:gd name="connsiteY1" fmla="*/ 71438 h 295275"/>
                <a:gd name="connsiteX2" fmla="*/ 214313 w 285750"/>
                <a:gd name="connsiteY2" fmla="*/ 28575 h 295275"/>
                <a:gd name="connsiteX3" fmla="*/ 257175 w 285750"/>
                <a:gd name="connsiteY3" fmla="*/ 71438 h 295275"/>
                <a:gd name="connsiteX4" fmla="*/ 214313 w 285750"/>
                <a:gd name="connsiteY4" fmla="*/ 114300 h 295275"/>
                <a:gd name="connsiteX5" fmla="*/ 228600 w 285750"/>
                <a:gd name="connsiteY5" fmla="*/ 266700 h 295275"/>
                <a:gd name="connsiteX6" fmla="*/ 219075 w 285750"/>
                <a:gd name="connsiteY6" fmla="*/ 257175 h 295275"/>
                <a:gd name="connsiteX7" fmla="*/ 228600 w 285750"/>
                <a:gd name="connsiteY7" fmla="*/ 247650 h 295275"/>
                <a:gd name="connsiteX8" fmla="*/ 238125 w 285750"/>
                <a:gd name="connsiteY8" fmla="*/ 257175 h 295275"/>
                <a:gd name="connsiteX9" fmla="*/ 228600 w 285750"/>
                <a:gd name="connsiteY9" fmla="*/ 266700 h 295275"/>
                <a:gd name="connsiteX10" fmla="*/ 138113 w 285750"/>
                <a:gd name="connsiteY10" fmla="*/ 133350 h 295275"/>
                <a:gd name="connsiteX11" fmla="*/ 150971 w 285750"/>
                <a:gd name="connsiteY11" fmla="*/ 104299 h 295275"/>
                <a:gd name="connsiteX12" fmla="*/ 178594 w 285750"/>
                <a:gd name="connsiteY12" fmla="*/ 133350 h 295275"/>
                <a:gd name="connsiteX13" fmla="*/ 138113 w 285750"/>
                <a:gd name="connsiteY13" fmla="*/ 133350 h 295275"/>
                <a:gd name="connsiteX14" fmla="*/ 80963 w 285750"/>
                <a:gd name="connsiteY14" fmla="*/ 133350 h 295275"/>
                <a:gd name="connsiteX15" fmla="*/ 38100 w 285750"/>
                <a:gd name="connsiteY15" fmla="*/ 90488 h 295275"/>
                <a:gd name="connsiteX16" fmla="*/ 80963 w 285750"/>
                <a:gd name="connsiteY16" fmla="*/ 47625 h 295275"/>
                <a:gd name="connsiteX17" fmla="*/ 123825 w 285750"/>
                <a:gd name="connsiteY17" fmla="*/ 90488 h 295275"/>
                <a:gd name="connsiteX18" fmla="*/ 80963 w 285750"/>
                <a:gd name="connsiteY18" fmla="*/ 133350 h 295275"/>
                <a:gd name="connsiteX19" fmla="*/ 249555 w 285750"/>
                <a:gd name="connsiteY19" fmla="*/ 133350 h 295275"/>
                <a:gd name="connsiteX20" fmla="*/ 285750 w 285750"/>
                <a:gd name="connsiteY20" fmla="*/ 71438 h 295275"/>
                <a:gd name="connsiteX21" fmla="*/ 214313 w 285750"/>
                <a:gd name="connsiteY21" fmla="*/ 0 h 295275"/>
                <a:gd name="connsiteX22" fmla="*/ 144304 w 285750"/>
                <a:gd name="connsiteY22" fmla="*/ 57626 h 295275"/>
                <a:gd name="connsiteX23" fmla="*/ 80963 w 285750"/>
                <a:gd name="connsiteY23" fmla="*/ 19050 h 295275"/>
                <a:gd name="connsiteX24" fmla="*/ 9525 w 285750"/>
                <a:gd name="connsiteY24" fmla="*/ 90488 h 295275"/>
                <a:gd name="connsiteX25" fmla="*/ 38100 w 285750"/>
                <a:gd name="connsiteY25" fmla="*/ 147638 h 295275"/>
                <a:gd name="connsiteX26" fmla="*/ 38100 w 285750"/>
                <a:gd name="connsiteY26" fmla="*/ 161925 h 295275"/>
                <a:gd name="connsiteX27" fmla="*/ 28575 w 285750"/>
                <a:gd name="connsiteY27" fmla="*/ 161925 h 295275"/>
                <a:gd name="connsiteX28" fmla="*/ 19050 w 285750"/>
                <a:gd name="connsiteY28" fmla="*/ 152400 h 295275"/>
                <a:gd name="connsiteX29" fmla="*/ 0 w 285750"/>
                <a:gd name="connsiteY29" fmla="*/ 152400 h 295275"/>
                <a:gd name="connsiteX30" fmla="*/ 0 w 285750"/>
                <a:gd name="connsiteY30" fmla="*/ 200025 h 295275"/>
                <a:gd name="connsiteX31" fmla="*/ 19050 w 285750"/>
                <a:gd name="connsiteY31" fmla="*/ 200025 h 295275"/>
                <a:gd name="connsiteX32" fmla="*/ 28575 w 285750"/>
                <a:gd name="connsiteY32" fmla="*/ 190500 h 295275"/>
                <a:gd name="connsiteX33" fmla="*/ 38100 w 285750"/>
                <a:gd name="connsiteY33" fmla="*/ 190500 h 295275"/>
                <a:gd name="connsiteX34" fmla="*/ 38100 w 285750"/>
                <a:gd name="connsiteY34" fmla="*/ 276225 h 295275"/>
                <a:gd name="connsiteX35" fmla="*/ 57150 w 285750"/>
                <a:gd name="connsiteY35" fmla="*/ 295275 h 295275"/>
                <a:gd name="connsiteX36" fmla="*/ 247650 w 285750"/>
                <a:gd name="connsiteY36" fmla="*/ 295275 h 295275"/>
                <a:gd name="connsiteX37" fmla="*/ 266700 w 285750"/>
                <a:gd name="connsiteY37" fmla="*/ 276225 h 295275"/>
                <a:gd name="connsiteX38" fmla="*/ 266700 w 285750"/>
                <a:gd name="connsiteY38" fmla="*/ 152400 h 295275"/>
                <a:gd name="connsiteX39" fmla="*/ 249555 w 285750"/>
                <a:gd name="connsiteY39" fmla="*/ 133350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85750" h="295275">
                  <a:moveTo>
                    <a:pt x="214313" y="114300"/>
                  </a:moveTo>
                  <a:cubicBezTo>
                    <a:pt x="190500" y="114300"/>
                    <a:pt x="171450" y="95250"/>
                    <a:pt x="171450" y="71438"/>
                  </a:cubicBezTo>
                  <a:cubicBezTo>
                    <a:pt x="171450" y="47625"/>
                    <a:pt x="190500" y="28575"/>
                    <a:pt x="214313" y="28575"/>
                  </a:cubicBezTo>
                  <a:cubicBezTo>
                    <a:pt x="238125" y="28575"/>
                    <a:pt x="257175" y="47625"/>
                    <a:pt x="257175" y="71438"/>
                  </a:cubicBezTo>
                  <a:cubicBezTo>
                    <a:pt x="257175" y="95250"/>
                    <a:pt x="238125" y="114300"/>
                    <a:pt x="214313" y="114300"/>
                  </a:cubicBezTo>
                  <a:close/>
                  <a:moveTo>
                    <a:pt x="228600" y="266700"/>
                  </a:moveTo>
                  <a:cubicBezTo>
                    <a:pt x="223361" y="266700"/>
                    <a:pt x="219075" y="262414"/>
                    <a:pt x="219075" y="257175"/>
                  </a:cubicBezTo>
                  <a:cubicBezTo>
                    <a:pt x="219075" y="251936"/>
                    <a:pt x="223361" y="247650"/>
                    <a:pt x="228600" y="247650"/>
                  </a:cubicBezTo>
                  <a:cubicBezTo>
                    <a:pt x="233839" y="247650"/>
                    <a:pt x="238125" y="251936"/>
                    <a:pt x="238125" y="257175"/>
                  </a:cubicBezTo>
                  <a:cubicBezTo>
                    <a:pt x="238125" y="262414"/>
                    <a:pt x="233839" y="266700"/>
                    <a:pt x="228600" y="266700"/>
                  </a:cubicBezTo>
                  <a:close/>
                  <a:moveTo>
                    <a:pt x="138113" y="133350"/>
                  </a:moveTo>
                  <a:cubicBezTo>
                    <a:pt x="144304" y="124778"/>
                    <a:pt x="149066" y="115253"/>
                    <a:pt x="150971" y="104299"/>
                  </a:cubicBezTo>
                  <a:cubicBezTo>
                    <a:pt x="157163" y="116205"/>
                    <a:pt x="167164" y="126206"/>
                    <a:pt x="178594" y="133350"/>
                  </a:cubicBezTo>
                  <a:lnTo>
                    <a:pt x="138113" y="133350"/>
                  </a:lnTo>
                  <a:close/>
                  <a:moveTo>
                    <a:pt x="80963" y="133350"/>
                  </a:moveTo>
                  <a:cubicBezTo>
                    <a:pt x="57150" y="133350"/>
                    <a:pt x="38100" y="114300"/>
                    <a:pt x="38100" y="90488"/>
                  </a:cubicBezTo>
                  <a:cubicBezTo>
                    <a:pt x="38100" y="66675"/>
                    <a:pt x="57150" y="47625"/>
                    <a:pt x="80963" y="47625"/>
                  </a:cubicBezTo>
                  <a:cubicBezTo>
                    <a:pt x="104775" y="47625"/>
                    <a:pt x="123825" y="66675"/>
                    <a:pt x="123825" y="90488"/>
                  </a:cubicBezTo>
                  <a:cubicBezTo>
                    <a:pt x="123825" y="114300"/>
                    <a:pt x="104775" y="133350"/>
                    <a:pt x="80963" y="133350"/>
                  </a:cubicBezTo>
                  <a:close/>
                  <a:moveTo>
                    <a:pt x="249555" y="133350"/>
                  </a:moveTo>
                  <a:cubicBezTo>
                    <a:pt x="270986" y="120968"/>
                    <a:pt x="285750" y="98107"/>
                    <a:pt x="285750" y="71438"/>
                  </a:cubicBezTo>
                  <a:cubicBezTo>
                    <a:pt x="285750" y="31909"/>
                    <a:pt x="253841" y="0"/>
                    <a:pt x="214313" y="0"/>
                  </a:cubicBezTo>
                  <a:cubicBezTo>
                    <a:pt x="179546" y="0"/>
                    <a:pt x="150971" y="24765"/>
                    <a:pt x="144304" y="57626"/>
                  </a:cubicBezTo>
                  <a:cubicBezTo>
                    <a:pt x="132398" y="34766"/>
                    <a:pt x="108585" y="19050"/>
                    <a:pt x="80963" y="19050"/>
                  </a:cubicBezTo>
                  <a:cubicBezTo>
                    <a:pt x="41434" y="19050"/>
                    <a:pt x="9525" y="50959"/>
                    <a:pt x="9525" y="90488"/>
                  </a:cubicBezTo>
                  <a:cubicBezTo>
                    <a:pt x="9525" y="113824"/>
                    <a:pt x="20955" y="134303"/>
                    <a:pt x="38100" y="147638"/>
                  </a:cubicBezTo>
                  <a:lnTo>
                    <a:pt x="38100" y="161925"/>
                  </a:lnTo>
                  <a:lnTo>
                    <a:pt x="28575" y="161925"/>
                  </a:lnTo>
                  <a:lnTo>
                    <a:pt x="19050" y="152400"/>
                  </a:lnTo>
                  <a:lnTo>
                    <a:pt x="0" y="152400"/>
                  </a:lnTo>
                  <a:lnTo>
                    <a:pt x="0" y="200025"/>
                  </a:lnTo>
                  <a:lnTo>
                    <a:pt x="19050" y="200025"/>
                  </a:lnTo>
                  <a:lnTo>
                    <a:pt x="28575" y="190500"/>
                  </a:lnTo>
                  <a:lnTo>
                    <a:pt x="38100" y="190500"/>
                  </a:lnTo>
                  <a:lnTo>
                    <a:pt x="38100" y="276225"/>
                  </a:lnTo>
                  <a:cubicBezTo>
                    <a:pt x="38100" y="286703"/>
                    <a:pt x="46672" y="295275"/>
                    <a:pt x="57150" y="295275"/>
                  </a:cubicBezTo>
                  <a:lnTo>
                    <a:pt x="247650" y="295275"/>
                  </a:lnTo>
                  <a:cubicBezTo>
                    <a:pt x="258128" y="295275"/>
                    <a:pt x="266700" y="286703"/>
                    <a:pt x="266700" y="276225"/>
                  </a:cubicBezTo>
                  <a:lnTo>
                    <a:pt x="266700" y="152400"/>
                  </a:lnTo>
                  <a:cubicBezTo>
                    <a:pt x="266700" y="142399"/>
                    <a:pt x="259080" y="134303"/>
                    <a:pt x="249555" y="133350"/>
                  </a:cubicBezTo>
                  <a:close/>
                </a:path>
              </a:pathLst>
            </a:custGeom>
            <a:solidFill>
              <a:schemeClr val="bg1">
                <a:lumMod val="10000"/>
                <a:lumOff val="90000"/>
              </a:schemeClr>
            </a:soli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bold"/>
                <a:ea typeface="+mn-ea"/>
                <a:cs typeface="+mn-cs"/>
              </a:endParaRPr>
            </a:p>
          </p:txBody>
        </p:sp>
      </p:grpSp>
      <p:sp>
        <p:nvSpPr>
          <p:cNvPr id="6" name="Graphic 24">
            <a:extLst>
              <a:ext uri="{FF2B5EF4-FFF2-40B4-BE49-F238E27FC236}">
                <a16:creationId xmlns:a16="http://schemas.microsoft.com/office/drawing/2014/main" id="{B559EA2A-BA0D-AC86-A31B-6B06264CB318}"/>
              </a:ext>
              <a:ext uri="{C183D7F6-B498-43B3-948B-1728B52AA6E4}">
                <adec:decorative xmlns:adec="http://schemas.microsoft.com/office/drawing/2017/decorative" val="1"/>
              </a:ext>
            </a:extLst>
          </p:cNvPr>
          <p:cNvSpPr/>
          <p:nvPr/>
        </p:nvSpPr>
        <p:spPr>
          <a:xfrm>
            <a:off x="3682188" y="769381"/>
            <a:ext cx="832410" cy="748584"/>
          </a:xfrm>
          <a:custGeom>
            <a:avLst/>
            <a:gdLst>
              <a:gd name="connsiteX0" fmla="*/ 180975 w 361950"/>
              <a:gd name="connsiteY0" fmla="*/ 0 h 323850"/>
              <a:gd name="connsiteX1" fmla="*/ 0 w 361950"/>
              <a:gd name="connsiteY1" fmla="*/ 180975 h 323850"/>
              <a:gd name="connsiteX2" fmla="*/ 0 w 361950"/>
              <a:gd name="connsiteY2" fmla="*/ 266700 h 323850"/>
              <a:gd name="connsiteX3" fmla="*/ 14288 w 361950"/>
              <a:gd name="connsiteY3" fmla="*/ 280988 h 323850"/>
              <a:gd name="connsiteX4" fmla="*/ 28575 w 361950"/>
              <a:gd name="connsiteY4" fmla="*/ 266700 h 323850"/>
              <a:gd name="connsiteX5" fmla="*/ 28575 w 361950"/>
              <a:gd name="connsiteY5" fmla="*/ 261938 h 323850"/>
              <a:gd name="connsiteX6" fmla="*/ 47625 w 361950"/>
              <a:gd name="connsiteY6" fmla="*/ 261938 h 323850"/>
              <a:gd name="connsiteX7" fmla="*/ 47625 w 361950"/>
              <a:gd name="connsiteY7" fmla="*/ 304800 h 323850"/>
              <a:gd name="connsiteX8" fmla="*/ 66675 w 361950"/>
              <a:gd name="connsiteY8" fmla="*/ 323850 h 323850"/>
              <a:gd name="connsiteX9" fmla="*/ 95250 w 361950"/>
              <a:gd name="connsiteY9" fmla="*/ 323850 h 323850"/>
              <a:gd name="connsiteX10" fmla="*/ 114300 w 361950"/>
              <a:gd name="connsiteY10" fmla="*/ 304800 h 323850"/>
              <a:gd name="connsiteX11" fmla="*/ 114300 w 361950"/>
              <a:gd name="connsiteY11" fmla="*/ 200025 h 323850"/>
              <a:gd name="connsiteX12" fmla="*/ 95250 w 361950"/>
              <a:gd name="connsiteY12" fmla="*/ 180975 h 323850"/>
              <a:gd name="connsiteX13" fmla="*/ 66675 w 361950"/>
              <a:gd name="connsiteY13" fmla="*/ 180975 h 323850"/>
              <a:gd name="connsiteX14" fmla="*/ 47625 w 361950"/>
              <a:gd name="connsiteY14" fmla="*/ 200025 h 323850"/>
              <a:gd name="connsiteX15" fmla="*/ 47625 w 361950"/>
              <a:gd name="connsiteY15" fmla="*/ 242888 h 323850"/>
              <a:gd name="connsiteX16" fmla="*/ 28575 w 361950"/>
              <a:gd name="connsiteY16" fmla="*/ 242888 h 323850"/>
              <a:gd name="connsiteX17" fmla="*/ 28575 w 361950"/>
              <a:gd name="connsiteY17" fmla="*/ 180975 h 323850"/>
              <a:gd name="connsiteX18" fmla="*/ 180975 w 361950"/>
              <a:gd name="connsiteY18" fmla="*/ 28575 h 323850"/>
              <a:gd name="connsiteX19" fmla="*/ 333375 w 361950"/>
              <a:gd name="connsiteY19" fmla="*/ 180975 h 323850"/>
              <a:gd name="connsiteX20" fmla="*/ 333375 w 361950"/>
              <a:gd name="connsiteY20" fmla="*/ 242888 h 323850"/>
              <a:gd name="connsiteX21" fmla="*/ 314325 w 361950"/>
              <a:gd name="connsiteY21" fmla="*/ 242888 h 323850"/>
              <a:gd name="connsiteX22" fmla="*/ 314325 w 361950"/>
              <a:gd name="connsiteY22" fmla="*/ 200025 h 323850"/>
              <a:gd name="connsiteX23" fmla="*/ 295275 w 361950"/>
              <a:gd name="connsiteY23" fmla="*/ 180975 h 323850"/>
              <a:gd name="connsiteX24" fmla="*/ 266700 w 361950"/>
              <a:gd name="connsiteY24" fmla="*/ 180975 h 323850"/>
              <a:gd name="connsiteX25" fmla="*/ 247650 w 361950"/>
              <a:gd name="connsiteY25" fmla="*/ 200025 h 323850"/>
              <a:gd name="connsiteX26" fmla="*/ 247650 w 361950"/>
              <a:gd name="connsiteY26" fmla="*/ 304800 h 323850"/>
              <a:gd name="connsiteX27" fmla="*/ 266700 w 361950"/>
              <a:gd name="connsiteY27" fmla="*/ 323850 h 323850"/>
              <a:gd name="connsiteX28" fmla="*/ 295275 w 361950"/>
              <a:gd name="connsiteY28" fmla="*/ 323850 h 323850"/>
              <a:gd name="connsiteX29" fmla="*/ 314325 w 361950"/>
              <a:gd name="connsiteY29" fmla="*/ 304800 h 323850"/>
              <a:gd name="connsiteX30" fmla="*/ 314325 w 361950"/>
              <a:gd name="connsiteY30" fmla="*/ 261938 h 323850"/>
              <a:gd name="connsiteX31" fmla="*/ 333375 w 361950"/>
              <a:gd name="connsiteY31" fmla="*/ 261938 h 323850"/>
              <a:gd name="connsiteX32" fmla="*/ 333375 w 361950"/>
              <a:gd name="connsiteY32" fmla="*/ 266700 h 323850"/>
              <a:gd name="connsiteX33" fmla="*/ 347663 w 361950"/>
              <a:gd name="connsiteY33" fmla="*/ 280988 h 323850"/>
              <a:gd name="connsiteX34" fmla="*/ 361950 w 361950"/>
              <a:gd name="connsiteY34" fmla="*/ 266700 h 323850"/>
              <a:gd name="connsiteX35" fmla="*/ 361950 w 361950"/>
              <a:gd name="connsiteY35" fmla="*/ 180975 h 323850"/>
              <a:gd name="connsiteX36" fmla="*/ 180975 w 361950"/>
              <a:gd name="connsiteY36" fmla="*/ 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1950" h="323850">
                <a:moveTo>
                  <a:pt x="180975" y="0"/>
                </a:moveTo>
                <a:cubicBezTo>
                  <a:pt x="80963" y="0"/>
                  <a:pt x="0" y="80963"/>
                  <a:pt x="0" y="180975"/>
                </a:cubicBezTo>
                <a:lnTo>
                  <a:pt x="0" y="266700"/>
                </a:lnTo>
                <a:cubicBezTo>
                  <a:pt x="0" y="274796"/>
                  <a:pt x="6191" y="280988"/>
                  <a:pt x="14288" y="280988"/>
                </a:cubicBezTo>
                <a:cubicBezTo>
                  <a:pt x="22384" y="280988"/>
                  <a:pt x="28575" y="274796"/>
                  <a:pt x="28575" y="266700"/>
                </a:cubicBezTo>
                <a:lnTo>
                  <a:pt x="28575" y="261938"/>
                </a:lnTo>
                <a:lnTo>
                  <a:pt x="47625" y="261938"/>
                </a:lnTo>
                <a:lnTo>
                  <a:pt x="47625" y="304800"/>
                </a:lnTo>
                <a:cubicBezTo>
                  <a:pt x="47625" y="315278"/>
                  <a:pt x="56197" y="323850"/>
                  <a:pt x="66675" y="323850"/>
                </a:cubicBezTo>
                <a:lnTo>
                  <a:pt x="95250" y="323850"/>
                </a:lnTo>
                <a:cubicBezTo>
                  <a:pt x="105728" y="323850"/>
                  <a:pt x="114300" y="315278"/>
                  <a:pt x="114300" y="304800"/>
                </a:cubicBezTo>
                <a:lnTo>
                  <a:pt x="114300" y="200025"/>
                </a:lnTo>
                <a:cubicBezTo>
                  <a:pt x="114300" y="189548"/>
                  <a:pt x="105728" y="180975"/>
                  <a:pt x="95250" y="180975"/>
                </a:cubicBezTo>
                <a:lnTo>
                  <a:pt x="66675" y="180975"/>
                </a:lnTo>
                <a:cubicBezTo>
                  <a:pt x="56197" y="180975"/>
                  <a:pt x="47625" y="189548"/>
                  <a:pt x="47625" y="200025"/>
                </a:cubicBezTo>
                <a:lnTo>
                  <a:pt x="47625" y="242888"/>
                </a:lnTo>
                <a:lnTo>
                  <a:pt x="28575" y="242888"/>
                </a:lnTo>
                <a:lnTo>
                  <a:pt x="28575" y="180975"/>
                </a:lnTo>
                <a:cubicBezTo>
                  <a:pt x="28575" y="97155"/>
                  <a:pt x="97155" y="28575"/>
                  <a:pt x="180975" y="28575"/>
                </a:cubicBezTo>
                <a:cubicBezTo>
                  <a:pt x="264795" y="28575"/>
                  <a:pt x="333375" y="97155"/>
                  <a:pt x="333375" y="180975"/>
                </a:cubicBezTo>
                <a:lnTo>
                  <a:pt x="333375" y="242888"/>
                </a:lnTo>
                <a:lnTo>
                  <a:pt x="314325" y="242888"/>
                </a:lnTo>
                <a:lnTo>
                  <a:pt x="314325" y="200025"/>
                </a:lnTo>
                <a:cubicBezTo>
                  <a:pt x="314325" y="189548"/>
                  <a:pt x="305753" y="180975"/>
                  <a:pt x="295275" y="180975"/>
                </a:cubicBezTo>
                <a:lnTo>
                  <a:pt x="266700" y="180975"/>
                </a:lnTo>
                <a:cubicBezTo>
                  <a:pt x="256223" y="180975"/>
                  <a:pt x="247650" y="189548"/>
                  <a:pt x="247650" y="200025"/>
                </a:cubicBezTo>
                <a:lnTo>
                  <a:pt x="247650" y="304800"/>
                </a:lnTo>
                <a:cubicBezTo>
                  <a:pt x="247650" y="315278"/>
                  <a:pt x="256223" y="323850"/>
                  <a:pt x="266700" y="323850"/>
                </a:cubicBezTo>
                <a:lnTo>
                  <a:pt x="295275" y="323850"/>
                </a:lnTo>
                <a:cubicBezTo>
                  <a:pt x="305753" y="323850"/>
                  <a:pt x="314325" y="315278"/>
                  <a:pt x="314325" y="304800"/>
                </a:cubicBezTo>
                <a:lnTo>
                  <a:pt x="314325" y="261938"/>
                </a:lnTo>
                <a:lnTo>
                  <a:pt x="333375" y="261938"/>
                </a:lnTo>
                <a:lnTo>
                  <a:pt x="333375" y="266700"/>
                </a:lnTo>
                <a:cubicBezTo>
                  <a:pt x="333375" y="274796"/>
                  <a:pt x="339566" y="280988"/>
                  <a:pt x="347663" y="280988"/>
                </a:cubicBezTo>
                <a:cubicBezTo>
                  <a:pt x="355759" y="280988"/>
                  <a:pt x="361950" y="274796"/>
                  <a:pt x="361950" y="266700"/>
                </a:cubicBezTo>
                <a:lnTo>
                  <a:pt x="361950" y="180975"/>
                </a:lnTo>
                <a:cubicBezTo>
                  <a:pt x="361950" y="80963"/>
                  <a:pt x="280988" y="0"/>
                  <a:pt x="180975" y="0"/>
                </a:cubicBezTo>
                <a:close/>
              </a:path>
            </a:pathLst>
          </a:custGeom>
          <a:solidFill>
            <a:schemeClr val="bg1">
              <a:lumMod val="10000"/>
              <a:lumOff val="90000"/>
            </a:schemeClr>
          </a:soli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bold"/>
              <a:ea typeface="+mn-ea"/>
              <a:cs typeface="+mn-cs"/>
            </a:endParaRPr>
          </a:p>
        </p:txBody>
      </p:sp>
      <p:grpSp>
        <p:nvGrpSpPr>
          <p:cNvPr id="7" name="Group 6">
            <a:extLst>
              <a:ext uri="{FF2B5EF4-FFF2-40B4-BE49-F238E27FC236}">
                <a16:creationId xmlns:a16="http://schemas.microsoft.com/office/drawing/2014/main" id="{6B1722F8-B41B-AEA3-4833-B617252C465C}"/>
              </a:ext>
              <a:ext uri="{C183D7F6-B498-43B3-948B-1728B52AA6E4}">
                <adec:decorative xmlns:adec="http://schemas.microsoft.com/office/drawing/2017/decorative" val="1"/>
              </a:ext>
            </a:extLst>
          </p:cNvPr>
          <p:cNvGrpSpPr/>
          <p:nvPr/>
        </p:nvGrpSpPr>
        <p:grpSpPr>
          <a:xfrm>
            <a:off x="9333728" y="773825"/>
            <a:ext cx="679071" cy="880687"/>
            <a:chOff x="9462377" y="2228552"/>
            <a:chExt cx="295275" cy="381000"/>
          </a:xfrm>
          <a:solidFill>
            <a:srgbClr val="0A83CF"/>
          </a:solidFill>
          <a:effectLst/>
        </p:grpSpPr>
        <p:sp>
          <p:nvSpPr>
            <p:cNvPr id="14" name="Freeform: Shape 13">
              <a:extLst>
                <a:ext uri="{FF2B5EF4-FFF2-40B4-BE49-F238E27FC236}">
                  <a16:creationId xmlns:a16="http://schemas.microsoft.com/office/drawing/2014/main" id="{908C58EE-FA17-0D47-BD74-42DE2D04D7BA}"/>
                </a:ext>
              </a:extLst>
            </p:cNvPr>
            <p:cNvSpPr/>
            <p:nvPr/>
          </p:nvSpPr>
          <p:spPr>
            <a:xfrm>
              <a:off x="9462377" y="2228552"/>
              <a:ext cx="295275" cy="381000"/>
            </a:xfrm>
            <a:custGeom>
              <a:avLst/>
              <a:gdLst>
                <a:gd name="connsiteX0" fmla="*/ 28575 w 295275"/>
                <a:gd name="connsiteY0" fmla="*/ 352425 h 381000"/>
                <a:gd name="connsiteX1" fmla="*/ 28575 w 295275"/>
                <a:gd name="connsiteY1" fmla="*/ 28575 h 381000"/>
                <a:gd name="connsiteX2" fmla="*/ 147638 w 295275"/>
                <a:gd name="connsiteY2" fmla="*/ 28575 h 381000"/>
                <a:gd name="connsiteX3" fmla="*/ 147638 w 295275"/>
                <a:gd name="connsiteY3" fmla="*/ 128588 h 381000"/>
                <a:gd name="connsiteX4" fmla="*/ 266700 w 295275"/>
                <a:gd name="connsiteY4" fmla="*/ 128588 h 381000"/>
                <a:gd name="connsiteX5" fmla="*/ 266700 w 295275"/>
                <a:gd name="connsiteY5" fmla="*/ 352425 h 381000"/>
                <a:gd name="connsiteX6" fmla="*/ 28575 w 295275"/>
                <a:gd name="connsiteY6" fmla="*/ 352425 h 381000"/>
                <a:gd name="connsiteX7" fmla="*/ 176213 w 295275"/>
                <a:gd name="connsiteY7" fmla="*/ 40481 h 381000"/>
                <a:gd name="connsiteX8" fmla="*/ 235744 w 295275"/>
                <a:gd name="connsiteY8" fmla="*/ 100013 h 381000"/>
                <a:gd name="connsiteX9" fmla="*/ 176213 w 295275"/>
                <a:gd name="connsiteY9" fmla="*/ 100013 h 381000"/>
                <a:gd name="connsiteX10" fmla="*/ 176213 w 295275"/>
                <a:gd name="connsiteY10" fmla="*/ 40481 h 381000"/>
                <a:gd name="connsiteX11" fmla="*/ 176213 w 295275"/>
                <a:gd name="connsiteY11" fmla="*/ 0 h 381000"/>
                <a:gd name="connsiteX12" fmla="*/ 0 w 295275"/>
                <a:gd name="connsiteY12" fmla="*/ 0 h 381000"/>
                <a:gd name="connsiteX13" fmla="*/ 0 w 295275"/>
                <a:gd name="connsiteY13" fmla="*/ 381000 h 381000"/>
                <a:gd name="connsiteX14" fmla="*/ 295275 w 295275"/>
                <a:gd name="connsiteY14" fmla="*/ 381000 h 381000"/>
                <a:gd name="connsiteX15" fmla="*/ 295275 w 295275"/>
                <a:gd name="connsiteY15" fmla="*/ 104775 h 381000"/>
                <a:gd name="connsiteX16" fmla="*/ 176213 w 295275"/>
                <a:gd name="connsiteY16" fmla="*/ 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5275" h="381000">
                  <a:moveTo>
                    <a:pt x="28575" y="352425"/>
                  </a:moveTo>
                  <a:lnTo>
                    <a:pt x="28575" y="28575"/>
                  </a:lnTo>
                  <a:lnTo>
                    <a:pt x="147638" y="28575"/>
                  </a:lnTo>
                  <a:lnTo>
                    <a:pt x="147638" y="128588"/>
                  </a:lnTo>
                  <a:lnTo>
                    <a:pt x="266700" y="128588"/>
                  </a:lnTo>
                  <a:lnTo>
                    <a:pt x="266700" y="352425"/>
                  </a:lnTo>
                  <a:lnTo>
                    <a:pt x="28575" y="352425"/>
                  </a:lnTo>
                  <a:close/>
                  <a:moveTo>
                    <a:pt x="176213" y="40481"/>
                  </a:moveTo>
                  <a:lnTo>
                    <a:pt x="235744" y="100013"/>
                  </a:lnTo>
                  <a:lnTo>
                    <a:pt x="176213" y="100013"/>
                  </a:lnTo>
                  <a:lnTo>
                    <a:pt x="176213" y="40481"/>
                  </a:lnTo>
                  <a:close/>
                  <a:moveTo>
                    <a:pt x="176213" y="0"/>
                  </a:moveTo>
                  <a:lnTo>
                    <a:pt x="0" y="0"/>
                  </a:lnTo>
                  <a:lnTo>
                    <a:pt x="0" y="381000"/>
                  </a:lnTo>
                  <a:lnTo>
                    <a:pt x="295275" y="381000"/>
                  </a:lnTo>
                  <a:lnTo>
                    <a:pt x="295275" y="104775"/>
                  </a:lnTo>
                  <a:lnTo>
                    <a:pt x="176213" y="0"/>
                  </a:lnTo>
                  <a:close/>
                </a:path>
              </a:pathLst>
            </a:custGeom>
            <a:solidFill>
              <a:schemeClr val="bg1">
                <a:lumMod val="10000"/>
                <a:lumOff val="90000"/>
              </a:schemeClr>
            </a:soli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bold"/>
                <a:ea typeface="+mn-ea"/>
                <a:cs typeface="+mn-cs"/>
              </a:endParaRPr>
            </a:p>
          </p:txBody>
        </p:sp>
        <p:sp>
          <p:nvSpPr>
            <p:cNvPr id="15" name="Freeform: Shape 14">
              <a:extLst>
                <a:ext uri="{FF2B5EF4-FFF2-40B4-BE49-F238E27FC236}">
                  <a16:creationId xmlns:a16="http://schemas.microsoft.com/office/drawing/2014/main" id="{CA2BF310-8BBA-8EDE-09BA-2FEA71DA8458}"/>
                </a:ext>
              </a:extLst>
            </p:cNvPr>
            <p:cNvSpPr/>
            <p:nvPr/>
          </p:nvSpPr>
          <p:spPr>
            <a:xfrm>
              <a:off x="9519527" y="2404764"/>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bg1">
                <a:lumMod val="10000"/>
                <a:lumOff val="90000"/>
              </a:schemeClr>
            </a:soli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bold"/>
                <a:ea typeface="+mn-ea"/>
                <a:cs typeface="+mn-cs"/>
              </a:endParaRPr>
            </a:p>
          </p:txBody>
        </p:sp>
        <p:sp>
          <p:nvSpPr>
            <p:cNvPr id="16" name="Freeform: Shape 15">
              <a:extLst>
                <a:ext uri="{FF2B5EF4-FFF2-40B4-BE49-F238E27FC236}">
                  <a16:creationId xmlns:a16="http://schemas.microsoft.com/office/drawing/2014/main" id="{217D2D25-4827-8C47-E920-13576F2CD3B6}"/>
                </a:ext>
              </a:extLst>
            </p:cNvPr>
            <p:cNvSpPr/>
            <p:nvPr/>
          </p:nvSpPr>
          <p:spPr>
            <a:xfrm>
              <a:off x="9519527" y="2366664"/>
              <a:ext cx="61912" cy="19050"/>
            </a:xfrm>
            <a:custGeom>
              <a:avLst/>
              <a:gdLst>
                <a:gd name="connsiteX0" fmla="*/ 0 w 61912"/>
                <a:gd name="connsiteY0" fmla="*/ 0 h 19050"/>
                <a:gd name="connsiteX1" fmla="*/ 61913 w 61912"/>
                <a:gd name="connsiteY1" fmla="*/ 0 h 19050"/>
                <a:gd name="connsiteX2" fmla="*/ 61913 w 61912"/>
                <a:gd name="connsiteY2" fmla="*/ 19050 h 19050"/>
                <a:gd name="connsiteX3" fmla="*/ 0 w 61912"/>
                <a:gd name="connsiteY3" fmla="*/ 19050 h 19050"/>
              </a:gdLst>
              <a:ahLst/>
              <a:cxnLst>
                <a:cxn ang="0">
                  <a:pos x="connsiteX0" y="connsiteY0"/>
                </a:cxn>
                <a:cxn ang="0">
                  <a:pos x="connsiteX1" y="connsiteY1"/>
                </a:cxn>
                <a:cxn ang="0">
                  <a:pos x="connsiteX2" y="connsiteY2"/>
                </a:cxn>
                <a:cxn ang="0">
                  <a:pos x="connsiteX3" y="connsiteY3"/>
                </a:cxn>
              </a:cxnLst>
              <a:rect l="l" t="t" r="r" b="b"/>
              <a:pathLst>
                <a:path w="61912" h="19050">
                  <a:moveTo>
                    <a:pt x="0" y="0"/>
                  </a:moveTo>
                  <a:lnTo>
                    <a:pt x="61913" y="0"/>
                  </a:lnTo>
                  <a:lnTo>
                    <a:pt x="61913" y="19050"/>
                  </a:lnTo>
                  <a:lnTo>
                    <a:pt x="0" y="19050"/>
                  </a:lnTo>
                  <a:close/>
                </a:path>
              </a:pathLst>
            </a:custGeom>
            <a:solidFill>
              <a:schemeClr val="bg1">
                <a:lumMod val="10000"/>
                <a:lumOff val="90000"/>
              </a:schemeClr>
            </a:soli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bold"/>
                <a:ea typeface="+mn-ea"/>
                <a:cs typeface="+mn-cs"/>
              </a:endParaRPr>
            </a:p>
          </p:txBody>
        </p:sp>
        <p:sp>
          <p:nvSpPr>
            <p:cNvPr id="17" name="Freeform: Shape 16">
              <a:extLst>
                <a:ext uri="{FF2B5EF4-FFF2-40B4-BE49-F238E27FC236}">
                  <a16:creationId xmlns:a16="http://schemas.microsoft.com/office/drawing/2014/main" id="{BB8D4FA7-7C3E-C125-C06C-49B877211FE7}"/>
                </a:ext>
              </a:extLst>
            </p:cNvPr>
            <p:cNvSpPr/>
            <p:nvPr/>
          </p:nvSpPr>
          <p:spPr>
            <a:xfrm>
              <a:off x="9519527" y="2442864"/>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bg1">
                <a:lumMod val="10000"/>
                <a:lumOff val="90000"/>
              </a:schemeClr>
            </a:soli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bold"/>
                <a:ea typeface="+mn-ea"/>
                <a:cs typeface="+mn-cs"/>
              </a:endParaRPr>
            </a:p>
          </p:txBody>
        </p:sp>
        <p:sp>
          <p:nvSpPr>
            <p:cNvPr id="18" name="Freeform: Shape 17">
              <a:extLst>
                <a:ext uri="{FF2B5EF4-FFF2-40B4-BE49-F238E27FC236}">
                  <a16:creationId xmlns:a16="http://schemas.microsoft.com/office/drawing/2014/main" id="{8930084A-E546-B3F3-8788-36AA8FD0A32B}"/>
                </a:ext>
              </a:extLst>
            </p:cNvPr>
            <p:cNvSpPr/>
            <p:nvPr/>
          </p:nvSpPr>
          <p:spPr>
            <a:xfrm>
              <a:off x="9519527" y="2480964"/>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bg1">
                <a:lumMod val="10000"/>
                <a:lumOff val="90000"/>
              </a:schemeClr>
            </a:soli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bold"/>
                <a:ea typeface="+mn-ea"/>
                <a:cs typeface="+mn-cs"/>
              </a:endParaRPr>
            </a:p>
          </p:txBody>
        </p:sp>
        <p:sp>
          <p:nvSpPr>
            <p:cNvPr id="19" name="Freeform: Shape 18">
              <a:extLst>
                <a:ext uri="{FF2B5EF4-FFF2-40B4-BE49-F238E27FC236}">
                  <a16:creationId xmlns:a16="http://schemas.microsoft.com/office/drawing/2014/main" id="{FF61007C-23BC-3E80-B1A7-274556CB7BCB}"/>
                </a:ext>
              </a:extLst>
            </p:cNvPr>
            <p:cNvSpPr/>
            <p:nvPr/>
          </p:nvSpPr>
          <p:spPr>
            <a:xfrm>
              <a:off x="9519527" y="2519064"/>
              <a:ext cx="180975" cy="19050"/>
            </a:xfrm>
            <a:custGeom>
              <a:avLst/>
              <a:gdLst>
                <a:gd name="connsiteX0" fmla="*/ 0 w 180975"/>
                <a:gd name="connsiteY0" fmla="*/ 0 h 19050"/>
                <a:gd name="connsiteX1" fmla="*/ 180975 w 180975"/>
                <a:gd name="connsiteY1" fmla="*/ 0 h 19050"/>
                <a:gd name="connsiteX2" fmla="*/ 180975 w 180975"/>
                <a:gd name="connsiteY2" fmla="*/ 19050 h 19050"/>
                <a:gd name="connsiteX3" fmla="*/ 0 w 180975"/>
                <a:gd name="connsiteY3" fmla="*/ 19050 h 19050"/>
              </a:gdLst>
              <a:ahLst/>
              <a:cxnLst>
                <a:cxn ang="0">
                  <a:pos x="connsiteX0" y="connsiteY0"/>
                </a:cxn>
                <a:cxn ang="0">
                  <a:pos x="connsiteX1" y="connsiteY1"/>
                </a:cxn>
                <a:cxn ang="0">
                  <a:pos x="connsiteX2" y="connsiteY2"/>
                </a:cxn>
                <a:cxn ang="0">
                  <a:pos x="connsiteX3" y="connsiteY3"/>
                </a:cxn>
              </a:cxnLst>
              <a:rect l="l" t="t" r="r" b="b"/>
              <a:pathLst>
                <a:path w="180975" h="19050">
                  <a:moveTo>
                    <a:pt x="0" y="0"/>
                  </a:moveTo>
                  <a:lnTo>
                    <a:pt x="180975" y="0"/>
                  </a:lnTo>
                  <a:lnTo>
                    <a:pt x="180975" y="19050"/>
                  </a:lnTo>
                  <a:lnTo>
                    <a:pt x="0" y="19050"/>
                  </a:lnTo>
                  <a:close/>
                </a:path>
              </a:pathLst>
            </a:custGeom>
            <a:solidFill>
              <a:schemeClr val="bg1">
                <a:lumMod val="10000"/>
                <a:lumOff val="90000"/>
              </a:schemeClr>
            </a:soli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bold"/>
                <a:ea typeface="+mn-ea"/>
                <a:cs typeface="+mn-cs"/>
              </a:endParaRPr>
            </a:p>
          </p:txBody>
        </p:sp>
      </p:grpSp>
      <p:grpSp>
        <p:nvGrpSpPr>
          <p:cNvPr id="8" name="Group 7">
            <a:extLst>
              <a:ext uri="{FF2B5EF4-FFF2-40B4-BE49-F238E27FC236}">
                <a16:creationId xmlns:a16="http://schemas.microsoft.com/office/drawing/2014/main" id="{691FD26B-1F61-0B0E-1F74-F4D488076BE5}"/>
              </a:ext>
              <a:ext uri="{C183D7F6-B498-43B3-948B-1728B52AA6E4}">
                <adec:decorative xmlns:adec="http://schemas.microsoft.com/office/drawing/2017/decorative" val="1"/>
              </a:ext>
            </a:extLst>
          </p:cNvPr>
          <p:cNvGrpSpPr/>
          <p:nvPr/>
        </p:nvGrpSpPr>
        <p:grpSpPr>
          <a:xfrm>
            <a:off x="1741809" y="737992"/>
            <a:ext cx="996698" cy="801315"/>
            <a:chOff x="1870467" y="2192713"/>
            <a:chExt cx="433387" cy="346662"/>
          </a:xfrm>
          <a:solidFill>
            <a:srgbClr val="0A83CF"/>
          </a:solidFill>
          <a:effectLst/>
        </p:grpSpPr>
        <p:sp>
          <p:nvSpPr>
            <p:cNvPr id="10" name="Freeform: Shape 9">
              <a:extLst>
                <a:ext uri="{FF2B5EF4-FFF2-40B4-BE49-F238E27FC236}">
                  <a16:creationId xmlns:a16="http://schemas.microsoft.com/office/drawing/2014/main" id="{70AADA64-6C12-AD8D-BBB7-B6E818A87A4E}"/>
                </a:ext>
              </a:extLst>
            </p:cNvPr>
            <p:cNvSpPr/>
            <p:nvPr/>
          </p:nvSpPr>
          <p:spPr>
            <a:xfrm>
              <a:off x="2108592" y="2364830"/>
              <a:ext cx="96258" cy="117404"/>
            </a:xfrm>
            <a:custGeom>
              <a:avLst/>
              <a:gdLst>
                <a:gd name="connsiteX0" fmla="*/ 95250 w 96258"/>
                <a:gd name="connsiteY0" fmla="*/ 106966 h 117404"/>
                <a:gd name="connsiteX1" fmla="*/ 30051 w 96258"/>
                <a:gd name="connsiteY1" fmla="*/ 3048 h 117404"/>
                <a:gd name="connsiteX2" fmla="*/ 24575 w 96258"/>
                <a:gd name="connsiteY2" fmla="*/ 0 h 117404"/>
                <a:gd name="connsiteX3" fmla="*/ 19050 w 96258"/>
                <a:gd name="connsiteY3" fmla="*/ 3048 h 117404"/>
                <a:gd name="connsiteX4" fmla="*/ 0 w 96258"/>
                <a:gd name="connsiteY4" fmla="*/ 33623 h 117404"/>
                <a:gd name="connsiteX5" fmla="*/ 40862 w 96258"/>
                <a:gd name="connsiteY5" fmla="*/ 99727 h 117404"/>
                <a:gd name="connsiteX6" fmla="*/ 42863 w 96258"/>
                <a:gd name="connsiteY6" fmla="*/ 117396 h 117404"/>
                <a:gd name="connsiteX7" fmla="*/ 89059 w 96258"/>
                <a:gd name="connsiteY7" fmla="*/ 117396 h 117404"/>
                <a:gd name="connsiteX8" fmla="*/ 96250 w 96258"/>
                <a:gd name="connsiteY8" fmla="*/ 110888 h 117404"/>
                <a:gd name="connsiteX9" fmla="*/ 95250 w 96258"/>
                <a:gd name="connsiteY9" fmla="*/ 106966 h 117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258" h="117404">
                  <a:moveTo>
                    <a:pt x="95250" y="106966"/>
                  </a:moveTo>
                  <a:lnTo>
                    <a:pt x="30051" y="3048"/>
                  </a:lnTo>
                  <a:cubicBezTo>
                    <a:pt x="28885" y="1144"/>
                    <a:pt x="26808" y="-12"/>
                    <a:pt x="24575" y="0"/>
                  </a:cubicBezTo>
                  <a:cubicBezTo>
                    <a:pt x="22331" y="-1"/>
                    <a:pt x="20245" y="1150"/>
                    <a:pt x="19050" y="3048"/>
                  </a:cubicBezTo>
                  <a:lnTo>
                    <a:pt x="0" y="33623"/>
                  </a:lnTo>
                  <a:lnTo>
                    <a:pt x="40862" y="99727"/>
                  </a:lnTo>
                  <a:cubicBezTo>
                    <a:pt x="44320" y="104956"/>
                    <a:pt x="45064" y="111525"/>
                    <a:pt x="42863" y="117396"/>
                  </a:cubicBezTo>
                  <a:lnTo>
                    <a:pt x="89059" y="117396"/>
                  </a:lnTo>
                  <a:cubicBezTo>
                    <a:pt x="92842" y="117585"/>
                    <a:pt x="96062" y="114671"/>
                    <a:pt x="96250" y="110888"/>
                  </a:cubicBezTo>
                  <a:cubicBezTo>
                    <a:pt x="96319" y="109510"/>
                    <a:pt x="95971" y="108143"/>
                    <a:pt x="95250" y="106966"/>
                  </a:cubicBezTo>
                  <a:close/>
                </a:path>
              </a:pathLst>
            </a:custGeom>
            <a:solidFill>
              <a:schemeClr val="bg1">
                <a:lumMod val="10000"/>
                <a:lumOff val="90000"/>
              </a:schemeClr>
            </a:soli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bold"/>
                <a:ea typeface="+mn-ea"/>
                <a:cs typeface="+mn-cs"/>
              </a:endParaRPr>
            </a:p>
          </p:txBody>
        </p:sp>
        <p:sp>
          <p:nvSpPr>
            <p:cNvPr id="11" name="Freeform: Shape 10">
              <a:extLst>
                <a:ext uri="{FF2B5EF4-FFF2-40B4-BE49-F238E27FC236}">
                  <a16:creationId xmlns:a16="http://schemas.microsoft.com/office/drawing/2014/main" id="{E0625B3E-3B35-297B-6741-C4C9B87047F1}"/>
                </a:ext>
              </a:extLst>
            </p:cNvPr>
            <p:cNvSpPr/>
            <p:nvPr/>
          </p:nvSpPr>
          <p:spPr>
            <a:xfrm>
              <a:off x="1911592" y="2301247"/>
              <a:ext cx="222548" cy="181040"/>
            </a:xfrm>
            <a:custGeom>
              <a:avLst/>
              <a:gdLst>
                <a:gd name="connsiteX0" fmla="*/ 221288 w 222548"/>
                <a:gd name="connsiteY0" fmla="*/ 171168 h 181040"/>
                <a:gd name="connsiteX1" fmla="*/ 117704 w 222548"/>
                <a:gd name="connsiteY1" fmla="*/ 2623 h 181040"/>
                <a:gd name="connsiteX2" fmla="*/ 112132 w 222548"/>
                <a:gd name="connsiteY2" fmla="*/ 4 h 181040"/>
                <a:gd name="connsiteX3" fmla="*/ 111274 w 222548"/>
                <a:gd name="connsiteY3" fmla="*/ 4 h 181040"/>
                <a:gd name="connsiteX4" fmla="*/ 110417 w 222548"/>
                <a:gd name="connsiteY4" fmla="*/ 4 h 181040"/>
                <a:gd name="connsiteX5" fmla="*/ 104845 w 222548"/>
                <a:gd name="connsiteY5" fmla="*/ 2623 h 181040"/>
                <a:gd name="connsiteX6" fmla="*/ 1261 w 222548"/>
                <a:gd name="connsiteY6" fmla="*/ 171168 h 181040"/>
                <a:gd name="connsiteX7" fmla="*/ 737 w 222548"/>
                <a:gd name="connsiteY7" fmla="*/ 178169 h 181040"/>
                <a:gd name="connsiteX8" fmla="*/ 6499 w 222548"/>
                <a:gd name="connsiteY8" fmla="*/ 180979 h 181040"/>
                <a:gd name="connsiteX9" fmla="*/ 216049 w 222548"/>
                <a:gd name="connsiteY9" fmla="*/ 180979 h 181040"/>
                <a:gd name="connsiteX10" fmla="*/ 221812 w 222548"/>
                <a:gd name="connsiteY10" fmla="*/ 178169 h 181040"/>
                <a:gd name="connsiteX11" fmla="*/ 221288 w 222548"/>
                <a:gd name="connsiteY11" fmla="*/ 171168 h 181040"/>
                <a:gd name="connsiteX12" fmla="*/ 128610 w 222548"/>
                <a:gd name="connsiteY12" fmla="*/ 81585 h 181040"/>
                <a:gd name="connsiteX13" fmla="*/ 112132 w 222548"/>
                <a:gd name="connsiteY13" fmla="*/ 96254 h 181040"/>
                <a:gd name="connsiteX14" fmla="*/ 95653 w 222548"/>
                <a:gd name="connsiteY14" fmla="*/ 81585 h 181040"/>
                <a:gd name="connsiteX15" fmla="*/ 68412 w 222548"/>
                <a:gd name="connsiteY15" fmla="*/ 98064 h 181040"/>
                <a:gd name="connsiteX16" fmla="*/ 111274 w 222548"/>
                <a:gd name="connsiteY16" fmla="*/ 28579 h 181040"/>
                <a:gd name="connsiteX17" fmla="*/ 152994 w 222548"/>
                <a:gd name="connsiteY17" fmla="*/ 96254 h 18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2548" h="181040">
                  <a:moveTo>
                    <a:pt x="221288" y="171168"/>
                  </a:moveTo>
                  <a:lnTo>
                    <a:pt x="117704" y="2623"/>
                  </a:lnTo>
                  <a:cubicBezTo>
                    <a:pt x="116374" y="906"/>
                    <a:pt x="114302" y="-68"/>
                    <a:pt x="112132" y="4"/>
                  </a:cubicBezTo>
                  <a:lnTo>
                    <a:pt x="111274" y="4"/>
                  </a:lnTo>
                  <a:lnTo>
                    <a:pt x="110417" y="4"/>
                  </a:lnTo>
                  <a:cubicBezTo>
                    <a:pt x="108247" y="-68"/>
                    <a:pt x="106174" y="906"/>
                    <a:pt x="104845" y="2623"/>
                  </a:cubicBezTo>
                  <a:lnTo>
                    <a:pt x="1261" y="171168"/>
                  </a:lnTo>
                  <a:cubicBezTo>
                    <a:pt x="-207" y="173221"/>
                    <a:pt x="-409" y="175920"/>
                    <a:pt x="737" y="178169"/>
                  </a:cubicBezTo>
                  <a:cubicBezTo>
                    <a:pt x="1892" y="180206"/>
                    <a:pt x="4182" y="181323"/>
                    <a:pt x="6499" y="180979"/>
                  </a:cubicBezTo>
                  <a:lnTo>
                    <a:pt x="216049" y="180979"/>
                  </a:lnTo>
                  <a:cubicBezTo>
                    <a:pt x="218366" y="181323"/>
                    <a:pt x="220657" y="180206"/>
                    <a:pt x="221812" y="178169"/>
                  </a:cubicBezTo>
                  <a:cubicBezTo>
                    <a:pt x="222957" y="175920"/>
                    <a:pt x="222755" y="173221"/>
                    <a:pt x="221288" y="171168"/>
                  </a:cubicBezTo>
                  <a:close/>
                  <a:moveTo>
                    <a:pt x="128610" y="81585"/>
                  </a:moveTo>
                  <a:lnTo>
                    <a:pt x="112132" y="96254"/>
                  </a:lnTo>
                  <a:lnTo>
                    <a:pt x="95653" y="81585"/>
                  </a:lnTo>
                  <a:lnTo>
                    <a:pt x="68412" y="98064"/>
                  </a:lnTo>
                  <a:lnTo>
                    <a:pt x="111274" y="28579"/>
                  </a:lnTo>
                  <a:lnTo>
                    <a:pt x="152994" y="96254"/>
                  </a:lnTo>
                  <a:close/>
                </a:path>
              </a:pathLst>
            </a:custGeom>
            <a:solidFill>
              <a:schemeClr val="bg1">
                <a:lumMod val="10000"/>
                <a:lumOff val="90000"/>
              </a:schemeClr>
            </a:soli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bold"/>
                <a:ea typeface="+mn-ea"/>
                <a:cs typeface="+mn-cs"/>
              </a:endParaRPr>
            </a:p>
          </p:txBody>
        </p:sp>
        <p:sp>
          <p:nvSpPr>
            <p:cNvPr id="12" name="Freeform: Shape 11">
              <a:extLst>
                <a:ext uri="{FF2B5EF4-FFF2-40B4-BE49-F238E27FC236}">
                  <a16:creationId xmlns:a16="http://schemas.microsoft.com/office/drawing/2014/main" id="{37E680F0-8232-925C-9FC8-6138521DC100}"/>
                </a:ext>
              </a:extLst>
            </p:cNvPr>
            <p:cNvSpPr/>
            <p:nvPr/>
          </p:nvSpPr>
          <p:spPr>
            <a:xfrm>
              <a:off x="1946667" y="2297488"/>
              <a:ext cx="28575" cy="28575"/>
            </a:xfrm>
            <a:custGeom>
              <a:avLst/>
              <a:gdLst>
                <a:gd name="connsiteX0" fmla="*/ 28575 w 28575"/>
                <a:gd name="connsiteY0" fmla="*/ 14288 h 28575"/>
                <a:gd name="connsiteX1" fmla="*/ 14288 w 28575"/>
                <a:gd name="connsiteY1" fmla="*/ 28575 h 28575"/>
                <a:gd name="connsiteX2" fmla="*/ 0 w 28575"/>
                <a:gd name="connsiteY2" fmla="*/ 14288 h 28575"/>
                <a:gd name="connsiteX3" fmla="*/ 14288 w 28575"/>
                <a:gd name="connsiteY3" fmla="*/ 0 h 28575"/>
                <a:gd name="connsiteX4" fmla="*/ 28575 w 28575"/>
                <a:gd name="connsiteY4" fmla="*/ 14288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28575">
                  <a:moveTo>
                    <a:pt x="28575" y="14288"/>
                  </a:moveTo>
                  <a:cubicBezTo>
                    <a:pt x="28575" y="22178"/>
                    <a:pt x="22178" y="28575"/>
                    <a:pt x="14288" y="28575"/>
                  </a:cubicBezTo>
                  <a:cubicBezTo>
                    <a:pt x="6397" y="28575"/>
                    <a:pt x="0" y="22178"/>
                    <a:pt x="0" y="14288"/>
                  </a:cubicBezTo>
                  <a:cubicBezTo>
                    <a:pt x="0" y="6397"/>
                    <a:pt x="6397" y="0"/>
                    <a:pt x="14288" y="0"/>
                  </a:cubicBezTo>
                  <a:cubicBezTo>
                    <a:pt x="22178" y="0"/>
                    <a:pt x="28575" y="6397"/>
                    <a:pt x="28575" y="14288"/>
                  </a:cubicBezTo>
                  <a:close/>
                </a:path>
              </a:pathLst>
            </a:custGeom>
            <a:solidFill>
              <a:schemeClr val="bg1">
                <a:lumMod val="10000"/>
                <a:lumOff val="90000"/>
              </a:schemeClr>
            </a:solidFill>
            <a:ln>
              <a:noFill/>
            </a:ln>
            <a:effectLst>
              <a:outerShdw blurRad="63500" dist="127000" dir="2700000" algn="ctr" rotWithShape="0">
                <a:srgbClr val="000000">
                  <a:alpha val="50000"/>
                </a:srgb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bold"/>
                <a:ea typeface="+mn-ea"/>
                <a:cs typeface="+mn-cs"/>
              </a:endParaRPr>
            </a:p>
          </p:txBody>
        </p:sp>
        <p:sp>
          <p:nvSpPr>
            <p:cNvPr id="13" name="Freeform: Shape 12">
              <a:extLst>
                <a:ext uri="{FF2B5EF4-FFF2-40B4-BE49-F238E27FC236}">
                  <a16:creationId xmlns:a16="http://schemas.microsoft.com/office/drawing/2014/main" id="{815F34D5-BBBB-0188-8754-38BC24163D09}"/>
                </a:ext>
              </a:extLst>
            </p:cNvPr>
            <p:cNvSpPr/>
            <p:nvPr/>
          </p:nvSpPr>
          <p:spPr>
            <a:xfrm>
              <a:off x="1870467" y="2192713"/>
              <a:ext cx="433387" cy="346662"/>
            </a:xfrm>
            <a:custGeom>
              <a:avLst/>
              <a:gdLst>
                <a:gd name="connsiteX0" fmla="*/ 433388 w 433387"/>
                <a:gd name="connsiteY0" fmla="*/ 0 h 346662"/>
                <a:gd name="connsiteX1" fmla="*/ 52388 w 433387"/>
                <a:gd name="connsiteY1" fmla="*/ 0 h 346662"/>
                <a:gd name="connsiteX2" fmla="*/ 52388 w 433387"/>
                <a:gd name="connsiteY2" fmla="*/ 52388 h 346662"/>
                <a:gd name="connsiteX3" fmla="*/ 0 w 433387"/>
                <a:gd name="connsiteY3" fmla="*/ 52388 h 346662"/>
                <a:gd name="connsiteX4" fmla="*/ 0 w 433387"/>
                <a:gd name="connsiteY4" fmla="*/ 346662 h 346662"/>
                <a:gd name="connsiteX5" fmla="*/ 381000 w 433387"/>
                <a:gd name="connsiteY5" fmla="*/ 346662 h 346662"/>
                <a:gd name="connsiteX6" fmla="*/ 381000 w 433387"/>
                <a:gd name="connsiteY6" fmla="*/ 294275 h 346662"/>
                <a:gd name="connsiteX7" fmla="*/ 433388 w 433387"/>
                <a:gd name="connsiteY7" fmla="*/ 294275 h 346662"/>
                <a:gd name="connsiteX8" fmla="*/ 352425 w 433387"/>
                <a:gd name="connsiteY8" fmla="*/ 319088 h 346662"/>
                <a:gd name="connsiteX9" fmla="*/ 28575 w 433387"/>
                <a:gd name="connsiteY9" fmla="*/ 319088 h 346662"/>
                <a:gd name="connsiteX10" fmla="*/ 28575 w 433387"/>
                <a:gd name="connsiteY10" fmla="*/ 79962 h 346662"/>
                <a:gd name="connsiteX11" fmla="*/ 352425 w 433387"/>
                <a:gd name="connsiteY11" fmla="*/ 79962 h 346662"/>
                <a:gd name="connsiteX12" fmla="*/ 404813 w 433387"/>
                <a:gd name="connsiteY12" fmla="*/ 266700 h 346662"/>
                <a:gd name="connsiteX13" fmla="*/ 381000 w 433387"/>
                <a:gd name="connsiteY13" fmla="*/ 266700 h 346662"/>
                <a:gd name="connsiteX14" fmla="*/ 381000 w 433387"/>
                <a:gd name="connsiteY14" fmla="*/ 52388 h 346662"/>
                <a:gd name="connsiteX15" fmla="*/ 80963 w 433387"/>
                <a:gd name="connsiteY15" fmla="*/ 52388 h 346662"/>
                <a:gd name="connsiteX16" fmla="*/ 80963 w 433387"/>
                <a:gd name="connsiteY16" fmla="*/ 28575 h 346662"/>
                <a:gd name="connsiteX17" fmla="*/ 404813 w 433387"/>
                <a:gd name="connsiteY17" fmla="*/ 28575 h 34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3387" h="346662">
                  <a:moveTo>
                    <a:pt x="433388" y="0"/>
                  </a:moveTo>
                  <a:lnTo>
                    <a:pt x="52388" y="0"/>
                  </a:lnTo>
                  <a:lnTo>
                    <a:pt x="52388" y="52388"/>
                  </a:lnTo>
                  <a:lnTo>
                    <a:pt x="0" y="52388"/>
                  </a:lnTo>
                  <a:lnTo>
                    <a:pt x="0" y="346662"/>
                  </a:lnTo>
                  <a:lnTo>
                    <a:pt x="381000" y="346662"/>
                  </a:lnTo>
                  <a:lnTo>
                    <a:pt x="381000" y="294275"/>
                  </a:lnTo>
                  <a:lnTo>
                    <a:pt x="433388" y="294275"/>
                  </a:lnTo>
                  <a:close/>
                  <a:moveTo>
                    <a:pt x="352425" y="319088"/>
                  </a:moveTo>
                  <a:lnTo>
                    <a:pt x="28575" y="319088"/>
                  </a:lnTo>
                  <a:lnTo>
                    <a:pt x="28575" y="79962"/>
                  </a:lnTo>
                  <a:lnTo>
                    <a:pt x="352425" y="79962"/>
                  </a:lnTo>
                  <a:close/>
                  <a:moveTo>
                    <a:pt x="404813" y="266700"/>
                  </a:moveTo>
                  <a:lnTo>
                    <a:pt x="381000" y="266700"/>
                  </a:lnTo>
                  <a:lnTo>
                    <a:pt x="381000" y="52388"/>
                  </a:lnTo>
                  <a:lnTo>
                    <a:pt x="80963" y="52388"/>
                  </a:lnTo>
                  <a:lnTo>
                    <a:pt x="80963" y="28575"/>
                  </a:lnTo>
                  <a:lnTo>
                    <a:pt x="404813" y="28575"/>
                  </a:lnTo>
                  <a:close/>
                </a:path>
              </a:pathLst>
            </a:custGeom>
            <a:solidFill>
              <a:schemeClr val="bg1">
                <a:lumMod val="10000"/>
                <a:lumOff val="90000"/>
              </a:schemeClr>
            </a:solidFill>
            <a:ln>
              <a:noFill/>
            </a:ln>
            <a:effectLst/>
          </p:spPr>
          <p:txBody>
            <a:bodyPr rot="0" spcFirstLastPara="0" vert="horz" wrap="square" lIns="91440" tIns="45720" rIns="91440" bIns="4572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solidFill>
                <a:effectLst/>
                <a:uLnTx/>
                <a:uFillTx/>
                <a:latin typeface="Segoe UI Semibold"/>
                <a:ea typeface="+mn-ea"/>
                <a:cs typeface="+mn-cs"/>
              </a:endParaRPr>
            </a:p>
          </p:txBody>
        </p:sp>
      </p:grpSp>
      <p:pic>
        <p:nvPicPr>
          <p:cNvPr id="9" name="Graphic 25" descr="Workflow with solid fill">
            <a:extLst>
              <a:ext uri="{FF2B5EF4-FFF2-40B4-BE49-F238E27FC236}">
                <a16:creationId xmlns:a16="http://schemas.microsoft.com/office/drawing/2014/main" id="{037778E0-4577-D1F2-20DB-8B6E3A360D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05092" y="626258"/>
            <a:ext cx="1143617" cy="1169143"/>
          </a:xfrm>
          <a:prstGeom prst="rect">
            <a:avLst/>
          </a:prstGeom>
          <a:effectLst/>
        </p:spPr>
      </p:pic>
    </p:spTree>
    <p:extLst>
      <p:ext uri="{BB962C8B-B14F-4D97-AF65-F5344CB8AC3E}">
        <p14:creationId xmlns:p14="http://schemas.microsoft.com/office/powerpoint/2010/main" val="5295766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9F16B-5286-D021-0794-816D9A080308}"/>
              </a:ext>
            </a:extLst>
          </p:cNvPr>
          <p:cNvSpPr>
            <a:spLocks noGrp="1"/>
          </p:cNvSpPr>
          <p:nvPr>
            <p:ph type="title"/>
          </p:nvPr>
        </p:nvSpPr>
        <p:spPr/>
        <p:txBody>
          <a:bodyPr/>
          <a:lstStyle/>
          <a:p>
            <a:r>
              <a:rPr lang="en-US">
                <a:cs typeface="Segoe UI"/>
              </a:rPr>
              <a:t>Integrated vectorization</a:t>
            </a:r>
            <a:endParaRPr lang="en-US"/>
          </a:p>
        </p:txBody>
      </p:sp>
      <p:sp>
        <p:nvSpPr>
          <p:cNvPr id="3" name="Text Placeholder 2">
            <a:extLst>
              <a:ext uri="{FF2B5EF4-FFF2-40B4-BE49-F238E27FC236}">
                <a16:creationId xmlns:a16="http://schemas.microsoft.com/office/drawing/2014/main" id="{369BE5A0-9AB7-3D2B-84BD-D4B992223D29}"/>
              </a:ext>
            </a:extLst>
          </p:cNvPr>
          <p:cNvSpPr>
            <a:spLocks noGrp="1"/>
          </p:cNvSpPr>
          <p:nvPr>
            <p:ph type="body" sz="quarter" idx="16"/>
          </p:nvPr>
        </p:nvSpPr>
        <p:spPr>
          <a:xfrm>
            <a:off x="1977858" y="1938004"/>
            <a:ext cx="3826042" cy="430887"/>
          </a:xfrm>
        </p:spPr>
        <p:txBody>
          <a:bodyPr/>
          <a:lstStyle/>
          <a:p>
            <a:r>
              <a:rPr lang="en-US">
                <a:cs typeface="Segoe UI"/>
              </a:rPr>
              <a:t>Chunking</a:t>
            </a:r>
            <a:endParaRPr lang="en-US"/>
          </a:p>
        </p:txBody>
      </p:sp>
      <p:sp>
        <p:nvSpPr>
          <p:cNvPr id="4" name="Content Placeholder 3">
            <a:extLst>
              <a:ext uri="{FF2B5EF4-FFF2-40B4-BE49-F238E27FC236}">
                <a16:creationId xmlns:a16="http://schemas.microsoft.com/office/drawing/2014/main" id="{548C6F7B-1409-A7D0-5899-C1C2E5CC1203}"/>
              </a:ext>
            </a:extLst>
          </p:cNvPr>
          <p:cNvSpPr>
            <a:spLocks noGrp="1"/>
          </p:cNvSpPr>
          <p:nvPr>
            <p:ph sz="quarter" idx="11"/>
          </p:nvPr>
        </p:nvSpPr>
        <p:spPr>
          <a:xfrm>
            <a:off x="669174" y="2963528"/>
            <a:ext cx="5214937" cy="2816156"/>
          </a:xfrm>
        </p:spPr>
        <p:txBody>
          <a:bodyPr vert="horz" wrap="square" lIns="0" tIns="0" rIns="0" bIns="0" rtlCol="0" anchor="t">
            <a:spAutoFit/>
          </a:bodyPr>
          <a:lstStyle/>
          <a:p>
            <a:pPr>
              <a:spcBef>
                <a:spcPts val="20"/>
              </a:spcBef>
              <a:spcAft>
                <a:spcPts val="900"/>
              </a:spcAft>
            </a:pPr>
            <a:r>
              <a:rPr lang="zh-CN" altLang="en-US" dirty="0">
                <a:latin typeface="Microsoft YaHei UI" panose="020B0503020204020204" pitchFamily="34" charset="-122"/>
                <a:ea typeface="Microsoft YaHei UI" panose="020B0503020204020204" pitchFamily="34" charset="-122"/>
                <a:cs typeface="Segoe UI"/>
              </a:rPr>
              <a:t>内置分块技能（更新拆分技能）和索引更新，用于管理分块与完整文档。</a:t>
            </a:r>
            <a:br>
              <a:rPr lang="en-US" altLang="zh-CN" dirty="0">
                <a:latin typeface="Microsoft YaHei UI" panose="020B0503020204020204" pitchFamily="34" charset="-122"/>
                <a:ea typeface="Microsoft YaHei UI" panose="020B0503020204020204" pitchFamily="34" charset="-122"/>
                <a:cs typeface="Segoe UI"/>
              </a:rPr>
            </a:br>
            <a:endParaRPr lang="zh-CN" altLang="en-US" dirty="0">
              <a:latin typeface="Microsoft YaHei UI" panose="020B0503020204020204" pitchFamily="34" charset="-122"/>
              <a:ea typeface="Microsoft YaHei UI" panose="020B0503020204020204" pitchFamily="34" charset="-122"/>
              <a:cs typeface="Segoe UI"/>
            </a:endParaRPr>
          </a:p>
          <a:p>
            <a:pPr>
              <a:spcBef>
                <a:spcPts val="20"/>
              </a:spcBef>
              <a:spcAft>
                <a:spcPts val="900"/>
              </a:spcAft>
            </a:pPr>
            <a:r>
              <a:rPr lang="zh-CN" altLang="en-US" dirty="0">
                <a:latin typeface="Microsoft YaHei UI" panose="020B0503020204020204" pitchFamily="34" charset="-122"/>
                <a:ea typeface="Microsoft YaHei UI" panose="020B0503020204020204" pitchFamily="34" charset="-122"/>
                <a:cs typeface="Segoe UI"/>
              </a:rPr>
              <a:t>配置分块参数（例如页面、重叠窗口等）</a:t>
            </a:r>
            <a:br>
              <a:rPr lang="en-US" altLang="zh-CN" dirty="0">
                <a:latin typeface="Microsoft YaHei UI" panose="020B0503020204020204" pitchFamily="34" charset="-122"/>
                <a:ea typeface="Microsoft YaHei UI" panose="020B0503020204020204" pitchFamily="34" charset="-122"/>
                <a:cs typeface="Segoe UI"/>
              </a:rPr>
            </a:br>
            <a:endParaRPr lang="zh-CN" altLang="en-US" dirty="0">
              <a:latin typeface="Microsoft YaHei UI" panose="020B0503020204020204" pitchFamily="34" charset="-122"/>
              <a:ea typeface="Microsoft YaHei UI" panose="020B0503020204020204" pitchFamily="34" charset="-122"/>
              <a:cs typeface="Segoe UI"/>
            </a:endParaRPr>
          </a:p>
          <a:p>
            <a:pPr>
              <a:spcBef>
                <a:spcPts val="20"/>
              </a:spcBef>
              <a:spcAft>
                <a:spcPts val="900"/>
              </a:spcAft>
            </a:pPr>
            <a:r>
              <a:rPr lang="zh-CN" altLang="en-US" dirty="0">
                <a:latin typeface="Microsoft YaHei UI" panose="020B0503020204020204" pitchFamily="34" charset="-122"/>
                <a:ea typeface="Microsoft YaHei UI" panose="020B0503020204020204" pitchFamily="34" charset="-122"/>
                <a:cs typeface="Segoe UI"/>
              </a:rPr>
              <a:t>通过索引器编排实现自动化</a:t>
            </a:r>
            <a:endParaRPr lang="en-US" dirty="0">
              <a:latin typeface="Microsoft YaHei UI" panose="020B0503020204020204" pitchFamily="34" charset="-122"/>
              <a:ea typeface="Microsoft YaHei UI" panose="020B0503020204020204" pitchFamily="34" charset="-122"/>
            </a:endParaRPr>
          </a:p>
        </p:txBody>
      </p:sp>
      <p:sp>
        <p:nvSpPr>
          <p:cNvPr id="6" name="Text Placeholder 5">
            <a:extLst>
              <a:ext uri="{FF2B5EF4-FFF2-40B4-BE49-F238E27FC236}">
                <a16:creationId xmlns:a16="http://schemas.microsoft.com/office/drawing/2014/main" id="{090B260A-199F-1378-F11F-25D6E0B16CA2}"/>
              </a:ext>
            </a:extLst>
          </p:cNvPr>
          <p:cNvSpPr>
            <a:spLocks noGrp="1"/>
          </p:cNvSpPr>
          <p:nvPr>
            <p:ph type="body" sz="quarter" idx="17"/>
          </p:nvPr>
        </p:nvSpPr>
        <p:spPr>
          <a:xfrm>
            <a:off x="7754670" y="1948029"/>
            <a:ext cx="3107753" cy="420861"/>
          </a:xfrm>
        </p:spPr>
        <p:txBody>
          <a:bodyPr/>
          <a:lstStyle/>
          <a:p>
            <a:r>
              <a:rPr lang="en-US">
                <a:cs typeface="Segoe UI"/>
              </a:rPr>
              <a:t>Vectorization</a:t>
            </a:r>
            <a:endParaRPr lang="en-US"/>
          </a:p>
        </p:txBody>
      </p:sp>
      <p:sp>
        <p:nvSpPr>
          <p:cNvPr id="5" name="Content Placeholder 4">
            <a:extLst>
              <a:ext uri="{FF2B5EF4-FFF2-40B4-BE49-F238E27FC236}">
                <a16:creationId xmlns:a16="http://schemas.microsoft.com/office/drawing/2014/main" id="{543E0E3E-2229-D38B-BB8A-61FF4B125276}"/>
              </a:ext>
            </a:extLst>
          </p:cNvPr>
          <p:cNvSpPr>
            <a:spLocks noGrp="1"/>
          </p:cNvSpPr>
          <p:nvPr>
            <p:ph sz="quarter" idx="13"/>
          </p:nvPr>
        </p:nvSpPr>
        <p:spPr>
          <a:xfrm>
            <a:off x="6394451" y="2963528"/>
            <a:ext cx="5214937" cy="2215991"/>
          </a:xfrm>
        </p:spPr>
        <p:txBody>
          <a:bodyPr vert="horz" wrap="square" lIns="0" tIns="0" rIns="0" bIns="0" rtlCol="0" anchor="t">
            <a:spAutoFit/>
          </a:bodyPr>
          <a:lstStyle/>
          <a:p>
            <a:pPr>
              <a:spcBef>
                <a:spcPts val="20"/>
              </a:spcBef>
            </a:pPr>
            <a:r>
              <a:rPr lang="zh-CN" altLang="en-US" dirty="0">
                <a:latin typeface="Microsoft YaHei UI" panose="020B0503020204020204" pitchFamily="34" charset="-122"/>
                <a:ea typeface="Microsoft YaHei UI" panose="020B0503020204020204" pitchFamily="34" charset="-122"/>
                <a:cs typeface="Segoe UI"/>
              </a:rPr>
              <a:t>自带 </a:t>
            </a:r>
            <a:r>
              <a:rPr lang="en-US" dirty="0">
                <a:latin typeface="Microsoft YaHei UI" panose="020B0503020204020204" pitchFamily="34" charset="-122"/>
                <a:ea typeface="Microsoft YaHei UI" panose="020B0503020204020204" pitchFamily="34" charset="-122"/>
                <a:cs typeface="Segoe UI"/>
              </a:rPr>
              <a:t>Azure OpenAI </a:t>
            </a:r>
            <a:r>
              <a:rPr lang="zh-CN" altLang="en-US" dirty="0">
                <a:latin typeface="Microsoft YaHei UI" panose="020B0503020204020204" pitchFamily="34" charset="-122"/>
                <a:ea typeface="Microsoft YaHei UI" panose="020B0503020204020204" pitchFamily="34" charset="-122"/>
                <a:cs typeface="Segoe UI"/>
              </a:rPr>
              <a:t>服务端点</a:t>
            </a:r>
            <a:br>
              <a:rPr lang="en-US" altLang="zh-CN" dirty="0">
                <a:latin typeface="Microsoft YaHei UI" panose="020B0503020204020204" pitchFamily="34" charset="-122"/>
                <a:ea typeface="Microsoft YaHei UI" panose="020B0503020204020204" pitchFamily="34" charset="-122"/>
                <a:cs typeface="Segoe UI"/>
              </a:rPr>
            </a:br>
            <a:endParaRPr lang="zh-CN" altLang="en-US" dirty="0">
              <a:latin typeface="Microsoft YaHei UI" panose="020B0503020204020204" pitchFamily="34" charset="-122"/>
              <a:ea typeface="Microsoft YaHei UI" panose="020B0503020204020204" pitchFamily="34" charset="-122"/>
              <a:cs typeface="Segoe UI"/>
            </a:endParaRPr>
          </a:p>
          <a:p>
            <a:pPr>
              <a:spcBef>
                <a:spcPts val="20"/>
              </a:spcBef>
            </a:pPr>
            <a:r>
              <a:rPr lang="zh-CN" altLang="en-US" dirty="0">
                <a:latin typeface="Microsoft YaHei UI" panose="020B0503020204020204" pitchFamily="34" charset="-122"/>
                <a:ea typeface="Microsoft YaHei UI" panose="020B0503020204020204" pitchFamily="34" charset="-122"/>
                <a:cs typeface="Segoe UI"/>
              </a:rPr>
              <a:t>通过自定义技能支持其他嵌入模型 </a:t>
            </a:r>
            <a:r>
              <a:rPr lang="en-US" dirty="0">
                <a:latin typeface="Microsoft YaHei UI" panose="020B0503020204020204" pitchFamily="34" charset="-122"/>
                <a:ea typeface="Microsoft YaHei UI" panose="020B0503020204020204" pitchFamily="34" charset="-122"/>
                <a:cs typeface="Segoe UI"/>
              </a:rPr>
              <a:t>REST </a:t>
            </a:r>
            <a:r>
              <a:rPr lang="zh-CN" altLang="en-US" dirty="0">
                <a:latin typeface="Microsoft YaHei UI" panose="020B0503020204020204" pitchFamily="34" charset="-122"/>
                <a:ea typeface="Microsoft YaHei UI" panose="020B0503020204020204" pitchFamily="34" charset="-122"/>
                <a:cs typeface="Segoe UI"/>
              </a:rPr>
              <a:t>端点</a:t>
            </a:r>
            <a:br>
              <a:rPr lang="en-US" altLang="zh-CN" dirty="0">
                <a:latin typeface="Microsoft YaHei UI" panose="020B0503020204020204" pitchFamily="34" charset="-122"/>
                <a:ea typeface="Microsoft YaHei UI" panose="020B0503020204020204" pitchFamily="34" charset="-122"/>
                <a:cs typeface="Segoe UI"/>
              </a:rPr>
            </a:br>
            <a:endParaRPr lang="zh-CN" altLang="en-US" dirty="0">
              <a:latin typeface="Microsoft YaHei UI" panose="020B0503020204020204" pitchFamily="34" charset="-122"/>
              <a:ea typeface="Microsoft YaHei UI" panose="020B0503020204020204" pitchFamily="34" charset="-122"/>
              <a:cs typeface="Segoe UI"/>
            </a:endParaRPr>
          </a:p>
          <a:p>
            <a:pPr>
              <a:spcBef>
                <a:spcPts val="20"/>
              </a:spcBef>
            </a:pPr>
            <a:r>
              <a:rPr lang="zh-CN" altLang="en-US" dirty="0">
                <a:latin typeface="Microsoft YaHei UI" panose="020B0503020204020204" pitchFamily="34" charset="-122"/>
                <a:ea typeface="Microsoft YaHei UI" panose="020B0503020204020204" pitchFamily="34" charset="-122"/>
                <a:cs typeface="Segoe UI"/>
              </a:rPr>
              <a:t>查询向量化功能</a:t>
            </a:r>
            <a:endParaRPr lang="en-US" dirty="0">
              <a:latin typeface="Microsoft YaHei UI" panose="020B0503020204020204" pitchFamily="34" charset="-122"/>
              <a:ea typeface="Microsoft YaHei UI" panose="020B0503020204020204" pitchFamily="34" charset="-122"/>
              <a:cs typeface="Segoe UI"/>
            </a:endParaRPr>
          </a:p>
        </p:txBody>
      </p:sp>
      <p:grpSp>
        <p:nvGrpSpPr>
          <p:cNvPr id="7" name="Group 6">
            <a:extLst>
              <a:ext uri="{FF2B5EF4-FFF2-40B4-BE49-F238E27FC236}">
                <a16:creationId xmlns:a16="http://schemas.microsoft.com/office/drawing/2014/main" id="{D644B78C-8F19-0D7A-AEE2-A95A4BC9E0C5}"/>
              </a:ext>
            </a:extLst>
          </p:cNvPr>
          <p:cNvGrpSpPr/>
          <p:nvPr/>
        </p:nvGrpSpPr>
        <p:grpSpPr>
          <a:xfrm>
            <a:off x="673706" y="1673619"/>
            <a:ext cx="1100606" cy="914400"/>
            <a:chOff x="783995" y="2225066"/>
            <a:chExt cx="1100606" cy="914400"/>
          </a:xfrm>
        </p:grpSpPr>
        <p:pic>
          <p:nvPicPr>
            <p:cNvPr id="8" name="Graphic 2" descr="Database with solid fill">
              <a:extLst>
                <a:ext uri="{FF2B5EF4-FFF2-40B4-BE49-F238E27FC236}">
                  <a16:creationId xmlns:a16="http://schemas.microsoft.com/office/drawing/2014/main" id="{CB3C1280-A1D3-98F6-FFC8-BBDE7A16BF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3995" y="2225066"/>
              <a:ext cx="914400" cy="914400"/>
            </a:xfrm>
            <a:prstGeom prst="rect">
              <a:avLst/>
            </a:prstGeom>
          </p:spPr>
        </p:pic>
        <p:cxnSp>
          <p:nvCxnSpPr>
            <p:cNvPr id="9" name="Straight Connector 8">
              <a:extLst>
                <a:ext uri="{FF2B5EF4-FFF2-40B4-BE49-F238E27FC236}">
                  <a16:creationId xmlns:a16="http://schemas.microsoft.com/office/drawing/2014/main" id="{BBC0D82D-9A66-BF45-4298-4D2D4DA8848A}"/>
                </a:ext>
                <a:ext uri="{C183D7F6-B498-43B3-948B-1728B52AA6E4}">
                  <adec:decorative xmlns:adec="http://schemas.microsoft.com/office/drawing/2017/decorative" val="1"/>
                </a:ext>
              </a:extLst>
            </p:cNvPr>
            <p:cNvCxnSpPr>
              <a:cxnSpLocks/>
            </p:cNvCxnSpPr>
            <p:nvPr/>
          </p:nvCxnSpPr>
          <p:spPr>
            <a:xfrm>
              <a:off x="1522447" y="2562906"/>
              <a:ext cx="175948" cy="0"/>
            </a:xfrm>
            <a:prstGeom prst="line">
              <a:avLst/>
            </a:prstGeom>
            <a:noFill/>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Frame 9" descr="Graphic">
              <a:extLst>
                <a:ext uri="{FF2B5EF4-FFF2-40B4-BE49-F238E27FC236}">
                  <a16:creationId xmlns:a16="http://schemas.microsoft.com/office/drawing/2014/main" id="{9D48BF5D-E0EA-0919-C5E4-DE8A43ADB0A7}"/>
                </a:ext>
              </a:extLst>
            </p:cNvPr>
            <p:cNvSpPr/>
            <p:nvPr/>
          </p:nvSpPr>
          <p:spPr>
            <a:xfrm>
              <a:off x="1715995" y="2502886"/>
              <a:ext cx="168606" cy="100620"/>
            </a:xfrm>
            <a:prstGeom prst="fram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cxnSp>
          <p:nvCxnSpPr>
            <p:cNvPr id="11" name="Straight Connector 10">
              <a:extLst>
                <a:ext uri="{FF2B5EF4-FFF2-40B4-BE49-F238E27FC236}">
                  <a16:creationId xmlns:a16="http://schemas.microsoft.com/office/drawing/2014/main" id="{55ED1BAC-32D0-BE0A-9A75-0EBFC6701499}"/>
                </a:ext>
                <a:ext uri="{C183D7F6-B498-43B3-948B-1728B52AA6E4}">
                  <adec:decorative xmlns:adec="http://schemas.microsoft.com/office/drawing/2017/decorative" val="1"/>
                </a:ext>
              </a:extLst>
            </p:cNvPr>
            <p:cNvCxnSpPr>
              <a:cxnSpLocks/>
            </p:cNvCxnSpPr>
            <p:nvPr/>
          </p:nvCxnSpPr>
          <p:spPr>
            <a:xfrm>
              <a:off x="1519667" y="2750945"/>
              <a:ext cx="175948" cy="0"/>
            </a:xfrm>
            <a:prstGeom prst="line">
              <a:avLst/>
            </a:prstGeom>
            <a:noFill/>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EF9E3429-D5E0-B0CE-1832-B0F3FB7AADA2}"/>
                </a:ext>
                <a:ext uri="{C183D7F6-B498-43B3-948B-1728B52AA6E4}">
                  <adec:decorative xmlns:adec="http://schemas.microsoft.com/office/drawing/2017/decorative" val="1"/>
                </a:ext>
              </a:extLst>
            </p:cNvPr>
            <p:cNvSpPr/>
            <p:nvPr/>
          </p:nvSpPr>
          <p:spPr>
            <a:xfrm>
              <a:off x="1713215" y="2690925"/>
              <a:ext cx="168606" cy="100620"/>
            </a:xfrm>
            <a:prstGeom prst="fram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11AE162A-8DA2-9251-F007-B8AED29017DA}"/>
                </a:ext>
                <a:ext uri="{C183D7F6-B498-43B3-948B-1728B52AA6E4}">
                  <adec:decorative xmlns:adec="http://schemas.microsoft.com/office/drawing/2017/decorative" val="1"/>
                </a:ext>
              </a:extLst>
            </p:cNvPr>
            <p:cNvCxnSpPr>
              <a:cxnSpLocks/>
            </p:cNvCxnSpPr>
            <p:nvPr/>
          </p:nvCxnSpPr>
          <p:spPr>
            <a:xfrm>
              <a:off x="1519667" y="2928598"/>
              <a:ext cx="175948" cy="0"/>
            </a:xfrm>
            <a:prstGeom prst="line">
              <a:avLst/>
            </a:prstGeom>
            <a:noFill/>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ame 13">
              <a:extLst>
                <a:ext uri="{FF2B5EF4-FFF2-40B4-BE49-F238E27FC236}">
                  <a16:creationId xmlns:a16="http://schemas.microsoft.com/office/drawing/2014/main" id="{FFDE480B-CD7B-060B-EDA2-0BEF0D04C76B}"/>
                </a:ext>
                <a:ext uri="{C183D7F6-B498-43B3-948B-1728B52AA6E4}">
                  <adec:decorative xmlns:adec="http://schemas.microsoft.com/office/drawing/2017/decorative" val="1"/>
                </a:ext>
              </a:extLst>
            </p:cNvPr>
            <p:cNvSpPr/>
            <p:nvPr/>
          </p:nvSpPr>
          <p:spPr>
            <a:xfrm>
              <a:off x="1713215" y="2868578"/>
              <a:ext cx="168606" cy="100620"/>
            </a:xfrm>
            <a:prstGeom prst="fram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endParaRPr>
            </a:p>
          </p:txBody>
        </p:sp>
      </p:grpSp>
      <p:grpSp>
        <p:nvGrpSpPr>
          <p:cNvPr id="28" name="Group 27">
            <a:extLst>
              <a:ext uri="{FF2B5EF4-FFF2-40B4-BE49-F238E27FC236}">
                <a16:creationId xmlns:a16="http://schemas.microsoft.com/office/drawing/2014/main" id="{3B449D96-11BF-ED1D-EDD7-45183ED5372E}"/>
              </a:ext>
            </a:extLst>
          </p:cNvPr>
          <p:cNvGrpSpPr/>
          <p:nvPr/>
        </p:nvGrpSpPr>
        <p:grpSpPr>
          <a:xfrm>
            <a:off x="5969278" y="1605826"/>
            <a:ext cx="1574288" cy="1127461"/>
            <a:chOff x="5969278" y="1605826"/>
            <a:chExt cx="1574288" cy="1127461"/>
          </a:xfrm>
        </p:grpSpPr>
        <p:pic>
          <p:nvPicPr>
            <p:cNvPr id="16" name="Graphic 15" descr="Monitor with solid fill">
              <a:extLst>
                <a:ext uri="{FF2B5EF4-FFF2-40B4-BE49-F238E27FC236}">
                  <a16:creationId xmlns:a16="http://schemas.microsoft.com/office/drawing/2014/main" id="{6146BCFB-0DD5-8C14-D214-F0F1CE551FA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10248" y="1605826"/>
              <a:ext cx="1127461" cy="1127461"/>
            </a:xfrm>
            <a:prstGeom prst="rect">
              <a:avLst/>
            </a:prstGeom>
          </p:spPr>
        </p:pic>
        <p:sp>
          <p:nvSpPr>
            <p:cNvPr id="18" name="Frame 17">
              <a:extLst>
                <a:ext uri="{FF2B5EF4-FFF2-40B4-BE49-F238E27FC236}">
                  <a16:creationId xmlns:a16="http://schemas.microsoft.com/office/drawing/2014/main" id="{7D198928-1C6D-3C86-C7E0-F27840C00D36}"/>
                </a:ext>
                <a:ext uri="{C183D7F6-B498-43B3-948B-1728B52AA6E4}">
                  <adec:decorative xmlns:adec="http://schemas.microsoft.com/office/drawing/2017/decorative" val="1"/>
                </a:ext>
              </a:extLst>
            </p:cNvPr>
            <p:cNvSpPr/>
            <p:nvPr/>
          </p:nvSpPr>
          <p:spPr>
            <a:xfrm>
              <a:off x="6641852" y="1917031"/>
              <a:ext cx="95489" cy="94067"/>
            </a:xfrm>
            <a:prstGeom prst="fram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D9EC1242-0190-F430-C3AA-19BECE9C97CC}"/>
                </a:ext>
                <a:ext uri="{C183D7F6-B498-43B3-948B-1728B52AA6E4}">
                  <adec:decorative xmlns:adec="http://schemas.microsoft.com/office/drawing/2017/decorative" val="1"/>
                </a:ext>
              </a:extLst>
            </p:cNvPr>
            <p:cNvSpPr/>
            <p:nvPr/>
          </p:nvSpPr>
          <p:spPr>
            <a:xfrm>
              <a:off x="6903060" y="2176109"/>
              <a:ext cx="95489" cy="94067"/>
            </a:xfrm>
            <a:prstGeom prst="fram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c 21">
              <a:extLst>
                <a:ext uri="{FF2B5EF4-FFF2-40B4-BE49-F238E27FC236}">
                  <a16:creationId xmlns:a16="http://schemas.microsoft.com/office/drawing/2014/main" id="{731766AA-C6FE-2D7E-5B5D-4D123008E249}"/>
                </a:ext>
                <a:ext uri="{C183D7F6-B498-43B3-948B-1728B52AA6E4}">
                  <adec:decorative xmlns:adec="http://schemas.microsoft.com/office/drawing/2017/decorative" val="1"/>
                </a:ext>
              </a:extLst>
            </p:cNvPr>
            <p:cNvSpPr/>
            <p:nvPr/>
          </p:nvSpPr>
          <p:spPr>
            <a:xfrm>
              <a:off x="6417843" y="1995697"/>
              <a:ext cx="530134" cy="402684"/>
            </a:xfrm>
            <a:prstGeom prst="arc">
              <a:avLst/>
            </a:prstGeom>
            <a:noFill/>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Oval 23" descr="Graphic">
              <a:extLst>
                <a:ext uri="{FF2B5EF4-FFF2-40B4-BE49-F238E27FC236}">
                  <a16:creationId xmlns:a16="http://schemas.microsoft.com/office/drawing/2014/main" id="{B879F8CD-A060-8140-828D-662482986655}"/>
                </a:ext>
                <a:ext uri="{C183D7F6-B498-43B3-948B-1728B52AA6E4}">
                  <adec:decorative xmlns:adec="http://schemas.microsoft.com/office/drawing/2017/decorative" val="0"/>
                </a:ext>
              </a:extLst>
            </p:cNvPr>
            <p:cNvSpPr/>
            <p:nvPr/>
          </p:nvSpPr>
          <p:spPr>
            <a:xfrm>
              <a:off x="7092424" y="1933705"/>
              <a:ext cx="95488" cy="104595"/>
            </a:xfrm>
            <a:prstGeom prst="ellipse">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Chevron 25" descr="Chevron">
              <a:extLst>
                <a:ext uri="{FF2B5EF4-FFF2-40B4-BE49-F238E27FC236}">
                  <a16:creationId xmlns:a16="http://schemas.microsoft.com/office/drawing/2014/main" id="{13454A52-12A9-F7D8-05C9-A7AD02D3D07A}"/>
                </a:ext>
              </a:extLst>
            </p:cNvPr>
            <p:cNvSpPr/>
            <p:nvPr/>
          </p:nvSpPr>
          <p:spPr>
            <a:xfrm rot="13878464">
              <a:off x="7094422" y="2000682"/>
              <a:ext cx="189393" cy="148440"/>
            </a:xfrm>
            <a:prstGeom prst="chevron">
              <a:avLst>
                <a:gd name="adj" fmla="val 41101"/>
              </a:avLst>
            </a:prstGeom>
            <a:no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Arc 26" descr="Graphic">
              <a:extLst>
                <a:ext uri="{FF2B5EF4-FFF2-40B4-BE49-F238E27FC236}">
                  <a16:creationId xmlns:a16="http://schemas.microsoft.com/office/drawing/2014/main" id="{08C426F7-01A0-B9DB-4A36-A10E3087C7B8}"/>
                </a:ext>
                <a:ext uri="{C183D7F6-B498-43B3-948B-1728B52AA6E4}">
                  <adec:decorative xmlns:adec="http://schemas.microsoft.com/office/drawing/2017/decorative" val="0"/>
                </a:ext>
              </a:extLst>
            </p:cNvPr>
            <p:cNvSpPr/>
            <p:nvPr/>
          </p:nvSpPr>
          <p:spPr>
            <a:xfrm>
              <a:off x="5969278" y="1927479"/>
              <a:ext cx="1574288" cy="521143"/>
            </a:xfrm>
            <a:prstGeom prst="arc">
              <a:avLst>
                <a:gd name="adj1" fmla="val 16200000"/>
                <a:gd name="adj2" fmla="val 19788480"/>
              </a:avLst>
            </a:prstGeom>
            <a:noFill/>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p>
          </p:txBody>
        </p:sp>
      </p:grpSp>
    </p:spTree>
    <p:extLst>
      <p:ext uri="{BB962C8B-B14F-4D97-AF65-F5344CB8AC3E}">
        <p14:creationId xmlns:p14="http://schemas.microsoft.com/office/powerpoint/2010/main" val="22458412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6C7EF-C716-4DC3-8F62-3B2F6068B1BF}"/>
              </a:ext>
            </a:extLst>
          </p:cNvPr>
          <p:cNvSpPr>
            <a:spLocks noGrp="1"/>
          </p:cNvSpPr>
          <p:nvPr>
            <p:ph type="title"/>
          </p:nvPr>
        </p:nvSpPr>
        <p:spPr>
          <a:xfrm>
            <a:off x="584202" y="2019300"/>
            <a:ext cx="3029856" cy="1086195"/>
          </a:xfrm>
        </p:spPr>
        <p:txBody>
          <a:bodyPr>
            <a:normAutofit fontScale="90000"/>
          </a:bodyPr>
          <a:lstStyle/>
          <a:p>
            <a:r>
              <a:rPr lang="en-US">
                <a:cs typeface="Segoe UI"/>
              </a:rPr>
              <a:t>Azure AI Search</a:t>
            </a:r>
          </a:p>
        </p:txBody>
      </p:sp>
      <p:sp>
        <p:nvSpPr>
          <p:cNvPr id="4" name="Text Placeholder 3">
            <a:extLst>
              <a:ext uri="{FF2B5EF4-FFF2-40B4-BE49-F238E27FC236}">
                <a16:creationId xmlns:a16="http://schemas.microsoft.com/office/drawing/2014/main" id="{988854EB-127A-4FD8-A807-63E682EA9C05}"/>
              </a:ext>
            </a:extLst>
          </p:cNvPr>
          <p:cNvSpPr>
            <a:spLocks noGrp="1"/>
          </p:cNvSpPr>
          <p:nvPr>
            <p:ph type="body" sz="quarter" idx="10"/>
          </p:nvPr>
        </p:nvSpPr>
        <p:spPr>
          <a:xfrm>
            <a:off x="584202" y="3231964"/>
            <a:ext cx="3029856" cy="1448492"/>
          </a:xfrm>
        </p:spPr>
        <p:txBody>
          <a:bodyPr/>
          <a:lstStyle/>
          <a:p>
            <a:pPr>
              <a:spcBef>
                <a:spcPts val="0"/>
              </a:spcBef>
            </a:pPr>
            <a:r>
              <a:rPr lang="en-US"/>
              <a:t>Platform-as-a-Service</a:t>
            </a:r>
          </a:p>
          <a:p>
            <a:pPr>
              <a:spcBef>
                <a:spcPts val="0"/>
              </a:spcBef>
            </a:pPr>
            <a:r>
              <a:rPr lang="en-US"/>
              <a:t>Semantic search</a:t>
            </a:r>
          </a:p>
          <a:p>
            <a:pPr>
              <a:spcBef>
                <a:spcPts val="0"/>
              </a:spcBef>
            </a:pPr>
            <a:r>
              <a:rPr lang="en-US"/>
              <a:t>management free</a:t>
            </a:r>
            <a:br>
              <a:rPr lang="en-US"/>
            </a:br>
            <a:r>
              <a:rPr lang="en-US"/>
              <a:t>keyword search</a:t>
            </a:r>
            <a:br>
              <a:rPr lang="en-US"/>
            </a:br>
            <a:r>
              <a:rPr lang="en-US"/>
              <a:t>faceting</a:t>
            </a:r>
            <a:br>
              <a:rPr lang="en-US"/>
            </a:br>
            <a:r>
              <a:rPr lang="en-US"/>
              <a:t>language analyzers</a:t>
            </a:r>
            <a:br>
              <a:rPr lang="en-US"/>
            </a:br>
            <a:r>
              <a:rPr lang="en-US"/>
              <a:t>geospatial support</a:t>
            </a:r>
            <a:br>
              <a:rPr lang="en-US"/>
            </a:br>
            <a:r>
              <a:rPr lang="en-US"/>
              <a:t>suggestions/auto-complete</a:t>
            </a:r>
            <a:br>
              <a:rPr lang="en-US"/>
            </a:br>
            <a:r>
              <a:rPr lang="en-US"/>
              <a:t>customizable scoring</a:t>
            </a:r>
            <a:br>
              <a:rPr lang="en-US"/>
            </a:br>
            <a:r>
              <a:rPr lang="en-US"/>
              <a:t>proximity search</a:t>
            </a:r>
            <a:br>
              <a:rPr lang="en-US"/>
            </a:br>
            <a:r>
              <a:rPr lang="en-US"/>
              <a:t>synonyms</a:t>
            </a:r>
            <a:br>
              <a:rPr lang="en-US"/>
            </a:br>
            <a:r>
              <a:rPr lang="en-US"/>
              <a:t>cognitive skills</a:t>
            </a:r>
            <a:br>
              <a:rPr lang="en-US"/>
            </a:br>
            <a:r>
              <a:rPr lang="en-US"/>
              <a:t>etc.</a:t>
            </a:r>
          </a:p>
          <a:p>
            <a:pPr marL="285750" indent="-285750">
              <a:spcBef>
                <a:spcPts val="0"/>
              </a:spcBef>
              <a:buFont typeface="Arial" panose="020B0604020202020204" pitchFamily="34" charset="0"/>
              <a:buChar char="•"/>
            </a:pPr>
            <a:endParaRPr lang="en-US"/>
          </a:p>
        </p:txBody>
      </p:sp>
      <p:pic>
        <p:nvPicPr>
          <p:cNvPr id="32" name="Picture Placeholder 31">
            <a:extLst>
              <a:ext uri="{FF2B5EF4-FFF2-40B4-BE49-F238E27FC236}">
                <a16:creationId xmlns:a16="http://schemas.microsoft.com/office/drawing/2014/main" id="{3C3BA71D-DD73-4F6C-ADF3-B137215C0E07}"/>
              </a:ext>
              <a:ext uri="{C183D7F6-B498-43B3-948B-1728B52AA6E4}">
                <adec:decorative xmlns:adec="http://schemas.microsoft.com/office/drawing/2017/decorative" val="1"/>
              </a:ext>
            </a:extLst>
          </p:cNvPr>
          <p:cNvPicPr>
            <a:picLocks noGrp="1" noChangeAspect="1"/>
          </p:cNvPicPr>
          <p:nvPr>
            <p:ph type="pic" sz="quarter" idx="15"/>
          </p:nvPr>
        </p:nvPicPr>
        <p:blipFill rotWithShape="1">
          <a:blip r:embed="rId3"/>
          <a:srcRect l="504" r="504"/>
          <a:stretch/>
        </p:blipFill>
        <p:spPr/>
      </p:pic>
      <p:pic>
        <p:nvPicPr>
          <p:cNvPr id="7" name="Picture 6" descr="A screenshot of a computer">
            <a:extLst>
              <a:ext uri="{FF2B5EF4-FFF2-40B4-BE49-F238E27FC236}">
                <a16:creationId xmlns:a16="http://schemas.microsoft.com/office/drawing/2014/main" id="{2DF0F5F7-CD61-1928-668F-412D2BCA3B47}"/>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3982127" y="556895"/>
            <a:ext cx="7768509" cy="5679008"/>
          </a:xfrm>
          <a:prstGeom prst="rect">
            <a:avLst/>
          </a:prstGeom>
        </p:spPr>
      </p:pic>
    </p:spTree>
    <p:extLst>
      <p:ext uri="{BB962C8B-B14F-4D97-AF65-F5344CB8AC3E}">
        <p14:creationId xmlns:p14="http://schemas.microsoft.com/office/powerpoint/2010/main" val="2124084251"/>
      </p:ext>
    </p:extLst>
  </p:cSld>
  <p:clrMapOvr>
    <a:masterClrMapping/>
  </p:clrMapOvr>
  <p:transition advTm="89027">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ngestion, AI enrichment, and exploration and analysis.">
            <a:extLst>
              <a:ext uri="{FF2B5EF4-FFF2-40B4-BE49-F238E27FC236}">
                <a16:creationId xmlns:a16="http://schemas.microsoft.com/office/drawing/2014/main" id="{1DA3DCE8-2C28-BC9E-A604-181B3FC7711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0650" y="390758"/>
            <a:ext cx="11950700" cy="5885719"/>
          </a:xfrm>
          <a:prstGeom prst="rect">
            <a:avLst/>
          </a:prstGeom>
          <a:solidFill>
            <a:srgbClr val="FFFFFF"/>
          </a:solidFill>
        </p:spPr>
      </p:pic>
      <p:sp>
        <p:nvSpPr>
          <p:cNvPr id="2" name="Title 1">
            <a:extLst>
              <a:ext uri="{FF2B5EF4-FFF2-40B4-BE49-F238E27FC236}">
                <a16:creationId xmlns:a16="http://schemas.microsoft.com/office/drawing/2014/main" id="{B6FE5949-34E5-DDDC-3038-642E142F9144}"/>
              </a:ext>
            </a:extLst>
          </p:cNvPr>
          <p:cNvSpPr>
            <a:spLocks noGrp="1"/>
          </p:cNvSpPr>
          <p:nvPr>
            <p:ph type="title"/>
          </p:nvPr>
        </p:nvSpPr>
        <p:spPr>
          <a:xfrm>
            <a:off x="588263" y="-553998"/>
            <a:ext cx="11018520" cy="553998"/>
          </a:xfrm>
        </p:spPr>
        <p:txBody>
          <a:bodyPr vert="horz" wrap="square" lIns="0" tIns="0" rIns="0" bIns="0" rtlCol="0" anchor="b">
            <a:spAutoFit/>
          </a:bodyPr>
          <a:lstStyle/>
          <a:p>
            <a:r>
              <a:rPr lang="en-US"/>
              <a:t>Typical Azure Cognitive Search Architecture Diagram</a:t>
            </a:r>
          </a:p>
        </p:txBody>
      </p:sp>
    </p:spTree>
    <p:extLst>
      <p:ext uri="{BB962C8B-B14F-4D97-AF65-F5344CB8AC3E}">
        <p14:creationId xmlns:p14="http://schemas.microsoft.com/office/powerpoint/2010/main" val="20530552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C8948AF-6335-C38C-10DE-2B746D53CF76}"/>
              </a:ext>
            </a:extLst>
          </p:cNvPr>
          <p:cNvSpPr>
            <a:spLocks noGrp="1"/>
          </p:cNvSpPr>
          <p:nvPr>
            <p:ph type="title"/>
          </p:nvPr>
        </p:nvSpPr>
        <p:spPr>
          <a:xfrm>
            <a:off x="584200" y="2918223"/>
            <a:ext cx="9144000" cy="615553"/>
          </a:xfrm>
        </p:spPr>
        <p:txBody>
          <a:bodyPr/>
          <a:lstStyle/>
          <a:p>
            <a:r>
              <a:rPr lang="en-US" b="1" dirty="0" err="1">
                <a:latin typeface="Microsoft YaHei UI" panose="020B0503020204020204" pitchFamily="34" charset="-122"/>
                <a:ea typeface="Microsoft YaHei UI" panose="020B0503020204020204" pitchFamily="34" charset="-122"/>
              </a:rPr>
              <a:t>我们如何做</a:t>
            </a:r>
            <a:r>
              <a:rPr lang="zh-CN" altLang="en-US" b="1" dirty="0">
                <a:latin typeface="Microsoft YaHei UI" panose="020B0503020204020204" pitchFamily="34" charset="-122"/>
                <a:ea typeface="Microsoft YaHei UI" panose="020B0503020204020204" pitchFamily="34" charset="-122"/>
              </a:rPr>
              <a:t> </a:t>
            </a:r>
            <a:r>
              <a:rPr lang="en-US" altLang="zh-CN" b="1" dirty="0">
                <a:latin typeface="Microsoft YaHei UI" panose="020B0503020204020204" pitchFamily="34" charset="-122"/>
                <a:ea typeface="Microsoft YaHei UI" panose="020B0503020204020204" pitchFamily="34" charset="-122"/>
              </a:rPr>
              <a:t>RAG</a:t>
            </a:r>
            <a:r>
              <a:rPr lang="zh-CN" altLang="en-US" b="1" dirty="0">
                <a:latin typeface="Microsoft YaHei UI" panose="020B0503020204020204" pitchFamily="34" charset="-122"/>
                <a:ea typeface="Microsoft YaHei UI" panose="020B0503020204020204" pitchFamily="34" charset="-122"/>
              </a:rPr>
              <a:t> ？</a:t>
            </a:r>
            <a:endParaRPr lang="en-US"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127265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2767901-F606-5EFB-D756-DB409500AB90}"/>
              </a:ext>
            </a:extLst>
          </p:cNvPr>
          <p:cNvSpPr>
            <a:spLocks noGrp="1"/>
          </p:cNvSpPr>
          <p:nvPr>
            <p:ph type="title"/>
          </p:nvPr>
        </p:nvSpPr>
        <p:spPr>
          <a:xfrm flipH="1">
            <a:off x="3989657" y="197397"/>
            <a:ext cx="5777751" cy="553998"/>
          </a:xfrm>
        </p:spPr>
        <p:txBody>
          <a:bodyPr/>
          <a:lstStyle/>
          <a:p>
            <a:r>
              <a:rPr lang="en-US" b="1" dirty="0">
                <a:latin typeface="Microsoft YaHei UI" panose="020B0503020204020204" pitchFamily="34" charset="-122"/>
                <a:ea typeface="Microsoft YaHei UI" panose="020B0503020204020204" pitchFamily="34" charset="-122"/>
              </a:rPr>
              <a:t>How</a:t>
            </a:r>
            <a:r>
              <a:rPr lang="zh-CN" altLang="en-US" b="1" dirty="0">
                <a:latin typeface="Microsoft YaHei UI" panose="020B0503020204020204" pitchFamily="34" charset="-122"/>
                <a:ea typeface="Microsoft YaHei UI" panose="020B0503020204020204" pitchFamily="34" charset="-122"/>
              </a:rPr>
              <a:t> </a:t>
            </a:r>
            <a:r>
              <a:rPr lang="en-US" altLang="zh-CN" b="1" dirty="0">
                <a:latin typeface="Microsoft YaHei UI" panose="020B0503020204020204" pitchFamily="34" charset="-122"/>
                <a:ea typeface="Microsoft YaHei UI" panose="020B0503020204020204" pitchFamily="34" charset="-122"/>
              </a:rPr>
              <a:t>to</a:t>
            </a:r>
            <a:r>
              <a:rPr lang="zh-CN" altLang="en-US" b="1" dirty="0">
                <a:latin typeface="Microsoft YaHei UI" panose="020B0503020204020204" pitchFamily="34" charset="-122"/>
                <a:ea typeface="Microsoft YaHei UI" panose="020B0503020204020204" pitchFamily="34" charset="-122"/>
              </a:rPr>
              <a:t> </a:t>
            </a:r>
            <a:r>
              <a:rPr lang="en-US" altLang="zh-CN" b="1" dirty="0">
                <a:latin typeface="Microsoft YaHei UI" panose="020B0503020204020204" pitchFamily="34" charset="-122"/>
                <a:ea typeface="Microsoft YaHei UI" panose="020B0503020204020204" pitchFamily="34" charset="-122"/>
              </a:rPr>
              <a:t>create</a:t>
            </a:r>
            <a:r>
              <a:rPr lang="zh-CN" altLang="en-US" b="1" dirty="0">
                <a:latin typeface="Microsoft YaHei UI" panose="020B0503020204020204" pitchFamily="34" charset="-122"/>
                <a:ea typeface="Microsoft YaHei UI" panose="020B0503020204020204" pitchFamily="34" charset="-122"/>
              </a:rPr>
              <a:t> </a:t>
            </a:r>
            <a:r>
              <a:rPr lang="en-US" altLang="zh-CN" b="1" dirty="0">
                <a:latin typeface="Microsoft YaHei UI" panose="020B0503020204020204" pitchFamily="34" charset="-122"/>
                <a:ea typeface="Microsoft YaHei UI" panose="020B0503020204020204" pitchFamily="34" charset="-122"/>
              </a:rPr>
              <a:t>RAG</a:t>
            </a:r>
            <a:endParaRPr lang="en-US" b="1" dirty="0">
              <a:latin typeface="Microsoft YaHei UI" panose="020B0503020204020204" pitchFamily="34" charset="-122"/>
              <a:ea typeface="Microsoft YaHei UI" panose="020B0503020204020204" pitchFamily="34" charset="-122"/>
            </a:endParaRPr>
          </a:p>
        </p:txBody>
      </p:sp>
      <p:cxnSp>
        <p:nvCxnSpPr>
          <p:cNvPr id="5" name="Straight Arrow Connector 4">
            <a:extLst>
              <a:ext uri="{FF2B5EF4-FFF2-40B4-BE49-F238E27FC236}">
                <a16:creationId xmlns:a16="http://schemas.microsoft.com/office/drawing/2014/main" id="{CFDE3472-4E7A-F9BF-71B7-123586A84C68}"/>
              </a:ext>
              <a:ext uri="{C183D7F6-B498-43B3-948B-1728B52AA6E4}">
                <adec:decorative xmlns:adec="http://schemas.microsoft.com/office/drawing/2017/decorative" val="1"/>
              </a:ext>
            </a:extLst>
          </p:cNvPr>
          <p:cNvCxnSpPr>
            <a:cxnSpLocks/>
          </p:cNvCxnSpPr>
          <p:nvPr/>
        </p:nvCxnSpPr>
        <p:spPr>
          <a:xfrm flipV="1">
            <a:off x="6416756" y="1874988"/>
            <a:ext cx="884032" cy="688035"/>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269465D-8D61-3C72-DA21-11947ED9C823}"/>
              </a:ext>
              <a:ext uri="{C183D7F6-B498-43B3-948B-1728B52AA6E4}">
                <adec:decorative xmlns:adec="http://schemas.microsoft.com/office/drawing/2017/decorative" val="1"/>
              </a:ext>
            </a:extLst>
          </p:cNvPr>
          <p:cNvCxnSpPr>
            <a:cxnSpLocks/>
          </p:cNvCxnSpPr>
          <p:nvPr/>
        </p:nvCxnSpPr>
        <p:spPr>
          <a:xfrm>
            <a:off x="6422850" y="2922477"/>
            <a:ext cx="888348" cy="718397"/>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AF2C08E-ACAE-BDD9-EE7D-237D50E6713F}"/>
              </a:ext>
              <a:ext uri="{C183D7F6-B498-43B3-948B-1728B52AA6E4}">
                <adec:decorative xmlns:adec="http://schemas.microsoft.com/office/drawing/2017/decorative" val="1"/>
              </a:ext>
            </a:extLst>
          </p:cNvPr>
          <p:cNvCxnSpPr>
            <a:cxnSpLocks/>
          </p:cNvCxnSpPr>
          <p:nvPr/>
        </p:nvCxnSpPr>
        <p:spPr>
          <a:xfrm rot="10800000" flipH="1">
            <a:off x="4734739" y="2534816"/>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0F19FEF4-2F93-FEF8-D2BF-5747B1E79781}"/>
              </a:ext>
              <a:ext uri="{C183D7F6-B498-43B3-948B-1728B52AA6E4}">
                <adec:decorative xmlns:adec="http://schemas.microsoft.com/office/drawing/2017/decorative" val="1"/>
              </a:ext>
            </a:extLst>
          </p:cNvPr>
          <p:cNvGrpSpPr/>
          <p:nvPr/>
        </p:nvGrpSpPr>
        <p:grpSpPr>
          <a:xfrm>
            <a:off x="3133918" y="1639057"/>
            <a:ext cx="1974741" cy="1707538"/>
            <a:chOff x="2360911" y="2455812"/>
            <a:chExt cx="1974741" cy="1707538"/>
          </a:xfrm>
        </p:grpSpPr>
        <p:sp>
          <p:nvSpPr>
            <p:cNvPr id="9" name="Left Brace 8">
              <a:extLst>
                <a:ext uri="{FF2B5EF4-FFF2-40B4-BE49-F238E27FC236}">
                  <a16:creationId xmlns:a16="http://schemas.microsoft.com/office/drawing/2014/main" id="{21EED066-C02F-1EE8-F60B-0D0F82277C30}"/>
                </a:ext>
              </a:extLst>
            </p:cNvPr>
            <p:cNvSpPr/>
            <p:nvPr/>
          </p:nvSpPr>
          <p:spPr>
            <a:xfrm>
              <a:off x="2637973" y="2455812"/>
              <a:ext cx="257797" cy="1634997"/>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379650A3-CFCF-4AAF-5EF9-CAB46DF8F245}"/>
                </a:ext>
              </a:extLst>
            </p:cNvPr>
            <p:cNvGrpSpPr/>
            <p:nvPr/>
          </p:nvGrpSpPr>
          <p:grpSpPr>
            <a:xfrm>
              <a:off x="2360911" y="2520702"/>
              <a:ext cx="1974741" cy="1642648"/>
              <a:chOff x="2360911" y="2520702"/>
              <a:chExt cx="1974741" cy="1642648"/>
            </a:xfrm>
          </p:grpSpPr>
          <p:cxnSp>
            <p:nvCxnSpPr>
              <p:cNvPr id="11" name="Straight Arrow Connector 10">
                <a:extLst>
                  <a:ext uri="{FF2B5EF4-FFF2-40B4-BE49-F238E27FC236}">
                    <a16:creationId xmlns:a16="http://schemas.microsoft.com/office/drawing/2014/main" id="{DC769BEE-83EC-C09C-1BB3-D6B9D6F5E064}"/>
                  </a:ext>
                  <a:ext uri="{C183D7F6-B498-43B3-948B-1728B52AA6E4}">
                    <adec:decorative xmlns:adec="http://schemas.microsoft.com/office/drawing/2017/decorative" val="1"/>
                  </a:ext>
                </a:extLst>
              </p:cNvPr>
              <p:cNvCxnSpPr>
                <a:cxnSpLocks/>
              </p:cNvCxnSpPr>
              <p:nvPr/>
            </p:nvCxnSpPr>
            <p:spPr>
              <a:xfrm rot="10800000" flipH="1">
                <a:off x="2639863" y="3354958"/>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7FD75A0-FA36-1776-FD28-2879F8276223}"/>
                  </a:ext>
                </a:extLst>
              </p:cNvPr>
              <p:cNvCxnSpPr>
                <a:cxnSpLocks/>
                <a:endCxn id="9" idx="1"/>
              </p:cNvCxnSpPr>
              <p:nvPr/>
            </p:nvCxnSpPr>
            <p:spPr>
              <a:xfrm flipV="1">
                <a:off x="2360911" y="3273311"/>
                <a:ext cx="277062" cy="1792"/>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96888434-D55D-C06D-85B3-BE900A5A15E4}"/>
                  </a:ext>
                </a:extLst>
              </p:cNvPr>
              <p:cNvGrpSpPr/>
              <p:nvPr/>
            </p:nvGrpSpPr>
            <p:grpSpPr>
              <a:xfrm>
                <a:off x="2890634" y="2520702"/>
                <a:ext cx="1043338" cy="1642648"/>
                <a:chOff x="4359240" y="2721000"/>
                <a:chExt cx="1043338" cy="1642648"/>
              </a:xfrm>
            </p:grpSpPr>
            <p:grpSp>
              <p:nvGrpSpPr>
                <p:cNvPr id="19" name="Group 18">
                  <a:extLst>
                    <a:ext uri="{FF2B5EF4-FFF2-40B4-BE49-F238E27FC236}">
                      <a16:creationId xmlns:a16="http://schemas.microsoft.com/office/drawing/2014/main" id="{0F0722E8-5F20-0B3F-14AC-F1B019E52275}"/>
                    </a:ext>
                  </a:extLst>
                </p:cNvPr>
                <p:cNvGrpSpPr/>
                <p:nvPr/>
              </p:nvGrpSpPr>
              <p:grpSpPr>
                <a:xfrm>
                  <a:off x="4359240" y="2721000"/>
                  <a:ext cx="234010" cy="1503359"/>
                  <a:chOff x="4359240" y="2721000"/>
                  <a:chExt cx="234010" cy="1503359"/>
                </a:xfrm>
              </p:grpSpPr>
              <p:pic>
                <p:nvPicPr>
                  <p:cNvPr id="25" name="Picture 24">
                    <a:extLst>
                      <a:ext uri="{FF2B5EF4-FFF2-40B4-BE49-F238E27FC236}">
                        <a16:creationId xmlns:a16="http://schemas.microsoft.com/office/drawing/2014/main" id="{0E85EF7E-6862-FEB5-EE7F-2B0274E3FCFB}"/>
                      </a:ext>
                    </a:extLst>
                  </p:cNvPr>
                  <p:cNvPicPr>
                    <a:picLocks noChangeAspect="1"/>
                  </p:cNvPicPr>
                  <p:nvPr/>
                </p:nvPicPr>
                <p:blipFill>
                  <a:blip r:embed="rId2"/>
                  <a:stretch>
                    <a:fillRect/>
                  </a:stretch>
                </p:blipFill>
                <p:spPr>
                  <a:xfrm>
                    <a:off x="4359240" y="2721000"/>
                    <a:ext cx="234010" cy="283649"/>
                  </a:xfrm>
                  <a:prstGeom prst="rect">
                    <a:avLst/>
                  </a:prstGeom>
                </p:spPr>
              </p:pic>
              <p:pic>
                <p:nvPicPr>
                  <p:cNvPr id="26" name="Picture 25">
                    <a:extLst>
                      <a:ext uri="{FF2B5EF4-FFF2-40B4-BE49-F238E27FC236}">
                        <a16:creationId xmlns:a16="http://schemas.microsoft.com/office/drawing/2014/main" id="{4B9826E8-D368-307C-3D53-B2FB9195ED17}"/>
                      </a:ext>
                    </a:extLst>
                  </p:cNvPr>
                  <p:cNvPicPr>
                    <a:picLocks noChangeAspect="1"/>
                  </p:cNvPicPr>
                  <p:nvPr/>
                </p:nvPicPr>
                <p:blipFill>
                  <a:blip r:embed="rId2"/>
                  <a:stretch>
                    <a:fillRect/>
                  </a:stretch>
                </p:blipFill>
                <p:spPr>
                  <a:xfrm>
                    <a:off x="4359240" y="3136335"/>
                    <a:ext cx="234010" cy="283649"/>
                  </a:xfrm>
                  <a:prstGeom prst="rect">
                    <a:avLst/>
                  </a:prstGeom>
                </p:spPr>
              </p:pic>
              <p:pic>
                <p:nvPicPr>
                  <p:cNvPr id="27" name="Picture 26">
                    <a:extLst>
                      <a:ext uri="{FF2B5EF4-FFF2-40B4-BE49-F238E27FC236}">
                        <a16:creationId xmlns:a16="http://schemas.microsoft.com/office/drawing/2014/main" id="{19BC6F5C-9C66-E95E-E8F4-0FE7A45BFCDB}"/>
                      </a:ext>
                    </a:extLst>
                  </p:cNvPr>
                  <p:cNvPicPr>
                    <a:picLocks noChangeAspect="1"/>
                  </p:cNvPicPr>
                  <p:nvPr/>
                </p:nvPicPr>
                <p:blipFill>
                  <a:blip r:embed="rId2"/>
                  <a:stretch>
                    <a:fillRect/>
                  </a:stretch>
                </p:blipFill>
                <p:spPr>
                  <a:xfrm>
                    <a:off x="4359240" y="3533751"/>
                    <a:ext cx="234010" cy="283649"/>
                  </a:xfrm>
                  <a:prstGeom prst="rect">
                    <a:avLst/>
                  </a:prstGeom>
                </p:spPr>
              </p:pic>
              <p:pic>
                <p:nvPicPr>
                  <p:cNvPr id="28" name="Picture 27">
                    <a:extLst>
                      <a:ext uri="{FF2B5EF4-FFF2-40B4-BE49-F238E27FC236}">
                        <a16:creationId xmlns:a16="http://schemas.microsoft.com/office/drawing/2014/main" id="{209E8B26-C78E-459D-9202-3D88641C96FB}"/>
                      </a:ext>
                    </a:extLst>
                  </p:cNvPr>
                  <p:cNvPicPr>
                    <a:picLocks noChangeAspect="1"/>
                  </p:cNvPicPr>
                  <p:nvPr/>
                </p:nvPicPr>
                <p:blipFill>
                  <a:blip r:embed="rId2"/>
                  <a:stretch>
                    <a:fillRect/>
                  </a:stretch>
                </p:blipFill>
                <p:spPr>
                  <a:xfrm>
                    <a:off x="4359240" y="3940710"/>
                    <a:ext cx="234010" cy="283649"/>
                  </a:xfrm>
                  <a:prstGeom prst="rect">
                    <a:avLst/>
                  </a:prstGeom>
                </p:spPr>
              </p:pic>
            </p:grpSp>
            <p:grpSp>
              <p:nvGrpSpPr>
                <p:cNvPr id="20" name="Group 19">
                  <a:extLst>
                    <a:ext uri="{FF2B5EF4-FFF2-40B4-BE49-F238E27FC236}">
                      <a16:creationId xmlns:a16="http://schemas.microsoft.com/office/drawing/2014/main" id="{82B0EFAD-F93F-FF3A-B2B9-6AD59F59CA73}"/>
                    </a:ext>
                  </a:extLst>
                </p:cNvPr>
                <p:cNvGrpSpPr/>
                <p:nvPr/>
              </p:nvGrpSpPr>
              <p:grpSpPr>
                <a:xfrm>
                  <a:off x="4655436" y="2738919"/>
                  <a:ext cx="747142" cy="1624729"/>
                  <a:chOff x="4655436" y="2738919"/>
                  <a:chExt cx="747142" cy="1624729"/>
                </a:xfrm>
              </p:grpSpPr>
              <p:sp>
                <p:nvSpPr>
                  <p:cNvPr id="21" name="TextBox 20">
                    <a:extLst>
                      <a:ext uri="{FF2B5EF4-FFF2-40B4-BE49-F238E27FC236}">
                        <a16:creationId xmlns:a16="http://schemas.microsoft.com/office/drawing/2014/main" id="{FF4A64C2-45E0-D2D2-EFED-652830D0FD93}"/>
                      </a:ext>
                      <a:ext uri="{C183D7F6-B498-43B3-948B-1728B52AA6E4}">
                        <adec:decorative xmlns:adec="http://schemas.microsoft.com/office/drawing/2017/decorative" val="1"/>
                      </a:ext>
                    </a:extLst>
                  </p:cNvPr>
                  <p:cNvSpPr txBox="1"/>
                  <p:nvPr/>
                </p:nvSpPr>
                <p:spPr>
                  <a:xfrm>
                    <a:off x="4655436" y="2738919"/>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Section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2" name="TextBox 21">
                    <a:extLst>
                      <a:ext uri="{FF2B5EF4-FFF2-40B4-BE49-F238E27FC236}">
                        <a16:creationId xmlns:a16="http://schemas.microsoft.com/office/drawing/2014/main" id="{CC181D21-B055-CEF2-6EBE-B9E56616036C}"/>
                      </a:ext>
                      <a:ext uri="{C183D7F6-B498-43B3-948B-1728B52AA6E4}">
                        <adec:decorative xmlns:adec="http://schemas.microsoft.com/office/drawing/2017/decorative" val="1"/>
                      </a:ext>
                    </a:extLst>
                  </p:cNvPr>
                  <p:cNvSpPr txBox="1"/>
                  <p:nvPr/>
                </p:nvSpPr>
                <p:spPr>
                  <a:xfrm>
                    <a:off x="4655436" y="3136335"/>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Section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3" name="TextBox 22">
                    <a:extLst>
                      <a:ext uri="{FF2B5EF4-FFF2-40B4-BE49-F238E27FC236}">
                        <a16:creationId xmlns:a16="http://schemas.microsoft.com/office/drawing/2014/main" id="{35FDB43B-9AEC-D25E-2816-DB0A1788A02E}"/>
                      </a:ext>
                      <a:ext uri="{C183D7F6-B498-43B3-948B-1728B52AA6E4}">
                        <adec:decorative xmlns:adec="http://schemas.microsoft.com/office/drawing/2017/decorative" val="1"/>
                      </a:ext>
                    </a:extLst>
                  </p:cNvPr>
                  <p:cNvSpPr txBox="1"/>
                  <p:nvPr/>
                </p:nvSpPr>
                <p:spPr>
                  <a:xfrm>
                    <a:off x="4655436" y="3543294"/>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Section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4" name="TextBox 23">
                    <a:extLst>
                      <a:ext uri="{FF2B5EF4-FFF2-40B4-BE49-F238E27FC236}">
                        <a16:creationId xmlns:a16="http://schemas.microsoft.com/office/drawing/2014/main" id="{7261782D-2974-3161-ED9F-E84ACA6A5321}"/>
                      </a:ext>
                      <a:ext uri="{C183D7F6-B498-43B3-948B-1728B52AA6E4}">
                        <adec:decorative xmlns:adec="http://schemas.microsoft.com/office/drawing/2017/decorative" val="1"/>
                      </a:ext>
                    </a:extLst>
                  </p:cNvPr>
                  <p:cNvSpPr txBox="1"/>
                  <p:nvPr/>
                </p:nvSpPr>
                <p:spPr>
                  <a:xfrm>
                    <a:off x="4655436" y="3963538"/>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Section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grpSp>
            <p:nvGrpSpPr>
              <p:cNvPr id="14" name="Group 13">
                <a:extLst>
                  <a:ext uri="{FF2B5EF4-FFF2-40B4-BE49-F238E27FC236}">
                    <a16:creationId xmlns:a16="http://schemas.microsoft.com/office/drawing/2014/main" id="{DC40BB38-5CE3-A00B-059C-D2C1F1DC3C09}"/>
                  </a:ext>
                </a:extLst>
              </p:cNvPr>
              <p:cNvGrpSpPr/>
              <p:nvPr/>
            </p:nvGrpSpPr>
            <p:grpSpPr>
              <a:xfrm>
                <a:off x="3858209" y="2653976"/>
                <a:ext cx="477443" cy="1228260"/>
                <a:chOff x="5500990" y="2854274"/>
                <a:chExt cx="477443" cy="1228260"/>
              </a:xfrm>
            </p:grpSpPr>
            <p:cxnSp>
              <p:nvCxnSpPr>
                <p:cNvPr id="15" name="Straight Arrow Connector 14">
                  <a:extLst>
                    <a:ext uri="{FF2B5EF4-FFF2-40B4-BE49-F238E27FC236}">
                      <a16:creationId xmlns:a16="http://schemas.microsoft.com/office/drawing/2014/main" id="{BD1CEC84-F3C0-113F-412A-05B065B96AB8}"/>
                    </a:ext>
                  </a:extLst>
                </p:cNvPr>
                <p:cNvCxnSpPr>
                  <a:cxnSpLocks/>
                </p:cNvCxnSpPr>
                <p:nvPr/>
              </p:nvCxnSpPr>
              <p:spPr>
                <a:xfrm>
                  <a:off x="5500990" y="2854274"/>
                  <a:ext cx="477443" cy="0"/>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9E4FA88-EC8F-D1CC-9792-B0E1DBD8F118}"/>
                    </a:ext>
                  </a:extLst>
                </p:cNvPr>
                <p:cNvCxnSpPr>
                  <a:cxnSpLocks/>
                </p:cNvCxnSpPr>
                <p:nvPr/>
              </p:nvCxnSpPr>
              <p:spPr>
                <a:xfrm>
                  <a:off x="5500990" y="3278159"/>
                  <a:ext cx="477443" cy="0"/>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9377CA1-5852-6BE8-B2C9-43E7542120DB}"/>
                    </a:ext>
                  </a:extLst>
                </p:cNvPr>
                <p:cNvCxnSpPr>
                  <a:cxnSpLocks/>
                </p:cNvCxnSpPr>
                <p:nvPr/>
              </p:nvCxnSpPr>
              <p:spPr>
                <a:xfrm>
                  <a:off x="5500990" y="3683665"/>
                  <a:ext cx="477443" cy="0"/>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F3D1BD0-4B38-EAA1-2C1B-73579F7D18EC}"/>
                    </a:ext>
                  </a:extLst>
                </p:cNvPr>
                <p:cNvCxnSpPr>
                  <a:cxnSpLocks/>
                </p:cNvCxnSpPr>
                <p:nvPr/>
              </p:nvCxnSpPr>
              <p:spPr>
                <a:xfrm>
                  <a:off x="5500990" y="4082534"/>
                  <a:ext cx="477443" cy="0"/>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29" name="Group 28" descr="User Application.">
            <a:extLst>
              <a:ext uri="{FF2B5EF4-FFF2-40B4-BE49-F238E27FC236}">
                <a16:creationId xmlns:a16="http://schemas.microsoft.com/office/drawing/2014/main" id="{C0CF08E2-56F3-A36E-0D94-87CED150562C}"/>
              </a:ext>
            </a:extLst>
          </p:cNvPr>
          <p:cNvGrpSpPr/>
          <p:nvPr/>
        </p:nvGrpSpPr>
        <p:grpSpPr>
          <a:xfrm>
            <a:off x="9942610" y="1375947"/>
            <a:ext cx="853119" cy="1195991"/>
            <a:chOff x="3177969" y="1745260"/>
            <a:chExt cx="853119" cy="1195991"/>
          </a:xfrm>
        </p:grpSpPr>
        <p:grpSp>
          <p:nvGrpSpPr>
            <p:cNvPr id="30" name="Group 29">
              <a:extLst>
                <a:ext uri="{FF2B5EF4-FFF2-40B4-BE49-F238E27FC236}">
                  <a16:creationId xmlns:a16="http://schemas.microsoft.com/office/drawing/2014/main" id="{BC3643C7-7D6B-8D88-20A4-72E14C88D82D}"/>
                </a:ext>
              </a:extLst>
            </p:cNvPr>
            <p:cNvGrpSpPr/>
            <p:nvPr/>
          </p:nvGrpSpPr>
          <p:grpSpPr>
            <a:xfrm>
              <a:off x="3333399" y="1868733"/>
              <a:ext cx="542945" cy="599304"/>
              <a:chOff x="4791177" y="2725299"/>
              <a:chExt cx="583305" cy="643849"/>
            </a:xfrm>
          </p:grpSpPr>
          <p:grpSp>
            <p:nvGrpSpPr>
              <p:cNvPr id="33" name="Group 32">
                <a:extLst>
                  <a:ext uri="{FF2B5EF4-FFF2-40B4-BE49-F238E27FC236}">
                    <a16:creationId xmlns:a16="http://schemas.microsoft.com/office/drawing/2014/main" id="{039ED4CE-5A71-3F3D-C07B-5F463DE03C04}"/>
                  </a:ext>
                </a:extLst>
              </p:cNvPr>
              <p:cNvGrpSpPr/>
              <p:nvPr/>
            </p:nvGrpSpPr>
            <p:grpSpPr>
              <a:xfrm>
                <a:off x="4869000" y="2981621"/>
                <a:ext cx="505482" cy="387527"/>
                <a:chOff x="4764224" y="2905396"/>
                <a:chExt cx="614227" cy="470896"/>
              </a:xfrm>
            </p:grpSpPr>
            <p:grpSp>
              <p:nvGrpSpPr>
                <p:cNvPr id="37" name="Group 36">
                  <a:extLst>
                    <a:ext uri="{FF2B5EF4-FFF2-40B4-BE49-F238E27FC236}">
                      <a16:creationId xmlns:a16="http://schemas.microsoft.com/office/drawing/2014/main" id="{3E0F8B67-5ED2-FD6A-F3B5-4A163E89824E}"/>
                    </a:ext>
                  </a:extLst>
                </p:cNvPr>
                <p:cNvGrpSpPr/>
                <p:nvPr/>
              </p:nvGrpSpPr>
              <p:grpSpPr>
                <a:xfrm>
                  <a:off x="4764224" y="2988149"/>
                  <a:ext cx="347088" cy="388143"/>
                  <a:chOff x="1175042" y="1972326"/>
                  <a:chExt cx="147106" cy="164506"/>
                </a:xfrm>
                <a:solidFill>
                  <a:srgbClr val="409AE1"/>
                </a:solidFill>
              </p:grpSpPr>
              <p:sp>
                <p:nvSpPr>
                  <p:cNvPr id="42" name="Freeform 5">
                    <a:extLst>
                      <a:ext uri="{FF2B5EF4-FFF2-40B4-BE49-F238E27FC236}">
                        <a16:creationId xmlns:a16="http://schemas.microsoft.com/office/drawing/2014/main" id="{AA793E23-3822-8E5C-1CC2-B89722F0363F}"/>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3" name="Oval 42">
                    <a:extLst>
                      <a:ext uri="{FF2B5EF4-FFF2-40B4-BE49-F238E27FC236}">
                        <a16:creationId xmlns:a16="http://schemas.microsoft.com/office/drawing/2014/main" id="{0EAEF462-D7B1-9D08-0E6A-FB9D37E8DBAD}"/>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102EBF52-193A-21E7-DDAA-FCC62FAA929B}"/>
                    </a:ext>
                  </a:extLst>
                </p:cNvPr>
                <p:cNvGrpSpPr/>
                <p:nvPr/>
              </p:nvGrpSpPr>
              <p:grpSpPr>
                <a:xfrm>
                  <a:off x="5031363" y="2905396"/>
                  <a:ext cx="347088" cy="388143"/>
                  <a:chOff x="1175042" y="1972326"/>
                  <a:chExt cx="147106" cy="164506"/>
                </a:xfrm>
              </p:grpSpPr>
              <p:sp>
                <p:nvSpPr>
                  <p:cNvPr id="40" name="Freeform 5">
                    <a:extLst>
                      <a:ext uri="{FF2B5EF4-FFF2-40B4-BE49-F238E27FC236}">
                        <a16:creationId xmlns:a16="http://schemas.microsoft.com/office/drawing/2014/main" id="{C44ABDF4-47BC-4FD2-9A7A-440FB25B484D}"/>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 name="Oval 40">
                    <a:extLst>
                      <a:ext uri="{FF2B5EF4-FFF2-40B4-BE49-F238E27FC236}">
                        <a16:creationId xmlns:a16="http://schemas.microsoft.com/office/drawing/2014/main" id="{8AD7CE1E-7775-92E0-4A29-BF9470CA5BFF}"/>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39" name="Freeform 28">
                  <a:extLst>
                    <a:ext uri="{FF2B5EF4-FFF2-40B4-BE49-F238E27FC236}">
                      <a16:creationId xmlns:a16="http://schemas.microsoft.com/office/drawing/2014/main" id="{62D431EB-EE3C-1FB0-8D2A-78785D48D837}"/>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36390788-0218-2727-3E3A-82F66BC5E152}"/>
                  </a:ext>
                </a:extLst>
              </p:cNvPr>
              <p:cNvGrpSpPr/>
              <p:nvPr/>
            </p:nvGrpSpPr>
            <p:grpSpPr>
              <a:xfrm>
                <a:off x="4791177" y="2725299"/>
                <a:ext cx="324620" cy="292851"/>
                <a:chOff x="4764983" y="2720537"/>
                <a:chExt cx="324620" cy="292851"/>
              </a:xfrm>
            </p:grpSpPr>
            <p:sp>
              <p:nvSpPr>
                <p:cNvPr id="35" name="Rectangle: Rounded Corners 27">
                  <a:extLst>
                    <a:ext uri="{FF2B5EF4-FFF2-40B4-BE49-F238E27FC236}">
                      <a16:creationId xmlns:a16="http://schemas.microsoft.com/office/drawing/2014/main" id="{C8C3D4AB-F800-EC8C-B9C1-AC9E5D21248C}"/>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Rectangle 128">
                  <a:extLst>
                    <a:ext uri="{FF2B5EF4-FFF2-40B4-BE49-F238E27FC236}">
                      <a16:creationId xmlns:a16="http://schemas.microsoft.com/office/drawing/2014/main" id="{C813A659-5797-3990-31C1-E2B9151F84EA}"/>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sp>
          <p:nvSpPr>
            <p:cNvPr id="31" name="TextBox 30">
              <a:extLst>
                <a:ext uri="{FF2B5EF4-FFF2-40B4-BE49-F238E27FC236}">
                  <a16:creationId xmlns:a16="http://schemas.microsoft.com/office/drawing/2014/main" id="{71FF42DF-3501-DF53-6F37-88554BEA6F91}"/>
                </a:ext>
                <a:ext uri="{C183D7F6-B498-43B3-948B-1728B52AA6E4}">
                  <adec:decorative xmlns:adec="http://schemas.microsoft.com/office/drawing/2017/decorative" val="1"/>
                </a:ext>
              </a:extLst>
            </p:cNvPr>
            <p:cNvSpPr txBox="1"/>
            <p:nvPr/>
          </p:nvSpPr>
          <p:spPr>
            <a:xfrm>
              <a:off x="3177969" y="2541141"/>
              <a:ext cx="85311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Application</a:t>
              </a:r>
            </a:p>
          </p:txBody>
        </p:sp>
        <p:sp>
          <p:nvSpPr>
            <p:cNvPr id="32" name="TextBox 31">
              <a:extLst>
                <a:ext uri="{FF2B5EF4-FFF2-40B4-BE49-F238E27FC236}">
                  <a16:creationId xmlns:a16="http://schemas.microsoft.com/office/drawing/2014/main" id="{F8BABC7E-E9C3-2A4E-5BB6-A8739C71A7C7}"/>
                </a:ext>
              </a:extLst>
            </p:cNvPr>
            <p:cNvSpPr txBox="1"/>
            <p:nvPr/>
          </p:nvSpPr>
          <p:spPr>
            <a:xfrm>
              <a:off x="3302475" y="1745260"/>
              <a:ext cx="30215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a:ea typeface="+mn-ea"/>
                  <a:cs typeface="+mn-cs"/>
                </a:rPr>
                <a:t>?</a:t>
              </a:r>
            </a:p>
          </p:txBody>
        </p:sp>
      </p:grpSp>
      <p:grpSp>
        <p:nvGrpSpPr>
          <p:cNvPr id="44" name="Group 43">
            <a:extLst>
              <a:ext uri="{FF2B5EF4-FFF2-40B4-BE49-F238E27FC236}">
                <a16:creationId xmlns:a16="http://schemas.microsoft.com/office/drawing/2014/main" id="{39345EFF-B4B1-2CEE-FD19-E6AEB81CF243}"/>
              </a:ext>
              <a:ext uri="{C183D7F6-B498-43B3-948B-1728B52AA6E4}">
                <adec:decorative xmlns:adec="http://schemas.microsoft.com/office/drawing/2017/decorative" val="1"/>
              </a:ext>
            </a:extLst>
          </p:cNvPr>
          <p:cNvGrpSpPr/>
          <p:nvPr/>
        </p:nvGrpSpPr>
        <p:grpSpPr>
          <a:xfrm>
            <a:off x="7103100" y="2811688"/>
            <a:ext cx="1335323" cy="1676791"/>
            <a:chOff x="6765055" y="3558870"/>
            <a:chExt cx="1335323" cy="1676791"/>
          </a:xfrm>
        </p:grpSpPr>
        <p:cxnSp>
          <p:nvCxnSpPr>
            <p:cNvPr id="45" name="Connector: Elbow 60">
              <a:extLst>
                <a:ext uri="{FF2B5EF4-FFF2-40B4-BE49-F238E27FC236}">
                  <a16:creationId xmlns:a16="http://schemas.microsoft.com/office/drawing/2014/main" id="{DA1E7B70-88F8-3961-1B99-1F48F7569626}"/>
                </a:ext>
              </a:extLst>
            </p:cNvPr>
            <p:cNvCxnSpPr>
              <a:cxnSpLocks/>
              <a:stCxn id="69" idx="2"/>
              <a:endCxn id="58" idx="1"/>
            </p:cNvCxnSpPr>
            <p:nvPr/>
          </p:nvCxnSpPr>
          <p:spPr>
            <a:xfrm rot="16200000" flipH="1">
              <a:off x="6936001" y="3387924"/>
              <a:ext cx="993432" cy="1335323"/>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AE64DCC9-C429-71A1-9FB3-AAFBE07E748B}"/>
                </a:ext>
              </a:extLst>
            </p:cNvPr>
            <p:cNvGrpSpPr/>
            <p:nvPr/>
          </p:nvGrpSpPr>
          <p:grpSpPr>
            <a:xfrm>
              <a:off x="6911811" y="4511847"/>
              <a:ext cx="1020464" cy="723814"/>
              <a:chOff x="9026845" y="3398614"/>
              <a:chExt cx="1020464" cy="723814"/>
            </a:xfrm>
          </p:grpSpPr>
          <p:sp>
            <p:nvSpPr>
              <p:cNvPr id="47" name="TextBox 46">
                <a:extLst>
                  <a:ext uri="{FF2B5EF4-FFF2-40B4-BE49-F238E27FC236}">
                    <a16:creationId xmlns:a16="http://schemas.microsoft.com/office/drawing/2014/main" id="{29B74BBC-CF0A-A61D-1D8E-DFAC71D85FED}"/>
                  </a:ext>
                  <a:ext uri="{C183D7F6-B498-43B3-948B-1728B52AA6E4}">
                    <adec:decorative xmlns:adec="http://schemas.microsoft.com/office/drawing/2017/decorative" val="1"/>
                  </a:ext>
                </a:extLst>
              </p:cNvPr>
              <p:cNvSpPr txBox="1"/>
              <p:nvPr/>
            </p:nvSpPr>
            <p:spPr>
              <a:xfrm>
                <a:off x="9026845" y="3398614"/>
                <a:ext cx="102046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N-Relevant Sections</a:t>
                </a:r>
              </a:p>
            </p:txBody>
          </p:sp>
          <p:pic>
            <p:nvPicPr>
              <p:cNvPr id="48" name="Picture 47">
                <a:extLst>
                  <a:ext uri="{FF2B5EF4-FFF2-40B4-BE49-F238E27FC236}">
                    <a16:creationId xmlns:a16="http://schemas.microsoft.com/office/drawing/2014/main" id="{8374BC53-7BD9-37F7-E71B-75CE3645FE9C}"/>
                  </a:ext>
                </a:extLst>
              </p:cNvPr>
              <p:cNvPicPr>
                <a:picLocks noChangeAspect="1"/>
              </p:cNvPicPr>
              <p:nvPr/>
            </p:nvPicPr>
            <p:blipFill>
              <a:blip r:embed="rId2"/>
              <a:stretch>
                <a:fillRect/>
              </a:stretch>
            </p:blipFill>
            <p:spPr>
              <a:xfrm>
                <a:off x="9144753" y="3831073"/>
                <a:ext cx="234010" cy="283649"/>
              </a:xfrm>
              <a:prstGeom prst="rect">
                <a:avLst/>
              </a:prstGeom>
            </p:spPr>
          </p:pic>
          <p:pic>
            <p:nvPicPr>
              <p:cNvPr id="49" name="Picture 48">
                <a:extLst>
                  <a:ext uri="{FF2B5EF4-FFF2-40B4-BE49-F238E27FC236}">
                    <a16:creationId xmlns:a16="http://schemas.microsoft.com/office/drawing/2014/main" id="{940301AA-14A4-FC63-4A60-166296BF46BF}"/>
                  </a:ext>
                </a:extLst>
              </p:cNvPr>
              <p:cNvPicPr>
                <a:picLocks noChangeAspect="1"/>
              </p:cNvPicPr>
              <p:nvPr/>
            </p:nvPicPr>
            <p:blipFill>
              <a:blip r:embed="rId2"/>
              <a:stretch>
                <a:fillRect/>
              </a:stretch>
            </p:blipFill>
            <p:spPr>
              <a:xfrm>
                <a:off x="9455132" y="3833764"/>
                <a:ext cx="234010" cy="283649"/>
              </a:xfrm>
              <a:prstGeom prst="rect">
                <a:avLst/>
              </a:prstGeom>
            </p:spPr>
          </p:pic>
          <p:pic>
            <p:nvPicPr>
              <p:cNvPr id="50" name="Picture 49">
                <a:extLst>
                  <a:ext uri="{FF2B5EF4-FFF2-40B4-BE49-F238E27FC236}">
                    <a16:creationId xmlns:a16="http://schemas.microsoft.com/office/drawing/2014/main" id="{4AF89006-4BED-C1C8-1347-4CBFBC0B3670}"/>
                  </a:ext>
                </a:extLst>
              </p:cNvPr>
              <p:cNvPicPr>
                <a:picLocks noChangeAspect="1"/>
              </p:cNvPicPr>
              <p:nvPr/>
            </p:nvPicPr>
            <p:blipFill>
              <a:blip r:embed="rId2"/>
              <a:stretch>
                <a:fillRect/>
              </a:stretch>
            </p:blipFill>
            <p:spPr>
              <a:xfrm>
                <a:off x="9776829" y="3838779"/>
                <a:ext cx="234010" cy="283649"/>
              </a:xfrm>
              <a:prstGeom prst="rect">
                <a:avLst/>
              </a:prstGeom>
            </p:spPr>
          </p:pic>
        </p:grpSp>
      </p:grpSp>
      <p:grpSp>
        <p:nvGrpSpPr>
          <p:cNvPr id="51" name="Group 50">
            <a:extLst>
              <a:ext uri="{FF2B5EF4-FFF2-40B4-BE49-F238E27FC236}">
                <a16:creationId xmlns:a16="http://schemas.microsoft.com/office/drawing/2014/main" id="{9F7015EA-10F9-90E5-E1AA-3D35C8836B1B}"/>
              </a:ext>
              <a:ext uri="{C183D7F6-B498-43B3-948B-1728B52AA6E4}">
                <adec:decorative xmlns:adec="http://schemas.microsoft.com/office/drawing/2017/decorative" val="1"/>
              </a:ext>
            </a:extLst>
          </p:cNvPr>
          <p:cNvGrpSpPr/>
          <p:nvPr/>
        </p:nvGrpSpPr>
        <p:grpSpPr>
          <a:xfrm>
            <a:off x="10122421" y="2571938"/>
            <a:ext cx="1248405" cy="1794596"/>
            <a:chOff x="9993533" y="3299240"/>
            <a:chExt cx="1248405" cy="1794596"/>
          </a:xfrm>
        </p:grpSpPr>
        <p:sp>
          <p:nvSpPr>
            <p:cNvPr id="52" name="TextBox 51">
              <a:extLst>
                <a:ext uri="{FF2B5EF4-FFF2-40B4-BE49-F238E27FC236}">
                  <a16:creationId xmlns:a16="http://schemas.microsoft.com/office/drawing/2014/main" id="{6A7AB3E3-9C03-B879-82AC-6FDD50487393}"/>
                </a:ext>
                <a:ext uri="{C183D7F6-B498-43B3-948B-1728B52AA6E4}">
                  <adec:decorative xmlns:adec="http://schemas.microsoft.com/office/drawing/2017/decorative" val="1"/>
                </a:ext>
              </a:extLst>
            </p:cNvPr>
            <p:cNvSpPr txBox="1"/>
            <p:nvPr/>
          </p:nvSpPr>
          <p:spPr>
            <a:xfrm>
              <a:off x="10008908" y="4385950"/>
              <a:ext cx="123303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Response: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Summarization,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Q&amp;A,  references, </a:t>
              </a:r>
              <a:br>
                <a:rPr kumimoji="0" lang="en-CA"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CA"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etc.</a:t>
              </a:r>
            </a:p>
          </p:txBody>
        </p:sp>
        <p:cxnSp>
          <p:nvCxnSpPr>
            <p:cNvPr id="53" name="Connector: Elbow 70">
              <a:extLst>
                <a:ext uri="{FF2B5EF4-FFF2-40B4-BE49-F238E27FC236}">
                  <a16:creationId xmlns:a16="http://schemas.microsoft.com/office/drawing/2014/main" id="{6C6E6482-D3E4-B75C-2757-BCC7A1E03FDD}"/>
                </a:ext>
              </a:extLst>
            </p:cNvPr>
            <p:cNvCxnSpPr>
              <a:cxnSpLocks/>
            </p:cNvCxnSpPr>
            <p:nvPr/>
          </p:nvCxnSpPr>
          <p:spPr>
            <a:xfrm flipV="1">
              <a:off x="9993533" y="3299240"/>
              <a:ext cx="236812" cy="1229315"/>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F68E03B3-B12C-2A7E-5ACB-C0EA89D2DCDB}"/>
              </a:ext>
            </a:extLst>
          </p:cNvPr>
          <p:cNvGrpSpPr/>
          <p:nvPr/>
        </p:nvGrpSpPr>
        <p:grpSpPr>
          <a:xfrm>
            <a:off x="5171205" y="2022085"/>
            <a:ext cx="1338596" cy="852002"/>
            <a:chOff x="4252381" y="2650069"/>
            <a:chExt cx="1338596" cy="852002"/>
          </a:xfrm>
        </p:grpSpPr>
        <p:pic>
          <p:nvPicPr>
            <p:cNvPr id="55" name="Picture 54">
              <a:extLst>
                <a:ext uri="{FF2B5EF4-FFF2-40B4-BE49-F238E27FC236}">
                  <a16:creationId xmlns:a16="http://schemas.microsoft.com/office/drawing/2014/main" id="{4E252B37-4FC7-A00B-387E-336F824A0DFC}"/>
                </a:ext>
              </a:extLst>
            </p:cNvPr>
            <p:cNvPicPr>
              <a:picLocks noChangeAspect="1"/>
            </p:cNvPicPr>
            <p:nvPr/>
          </p:nvPicPr>
          <p:blipFill>
            <a:blip r:embed="rId3"/>
            <a:stretch>
              <a:fillRect/>
            </a:stretch>
          </p:blipFill>
          <p:spPr>
            <a:xfrm>
              <a:off x="4659742" y="2650069"/>
              <a:ext cx="523875" cy="395288"/>
            </a:xfrm>
            <a:prstGeom prst="rect">
              <a:avLst/>
            </a:prstGeom>
          </p:spPr>
        </p:pic>
        <p:sp>
          <p:nvSpPr>
            <p:cNvPr id="56" name="Rectangle 55">
              <a:extLst>
                <a:ext uri="{FF2B5EF4-FFF2-40B4-BE49-F238E27FC236}">
                  <a16:creationId xmlns:a16="http://schemas.microsoft.com/office/drawing/2014/main" id="{DA61CCC3-85A0-296E-33A0-BEF5FC97099C}"/>
                </a:ext>
              </a:extLst>
            </p:cNvPr>
            <p:cNvSpPr/>
            <p:nvPr/>
          </p:nvSpPr>
          <p:spPr bwMode="auto">
            <a:xfrm>
              <a:off x="4252381" y="2937301"/>
              <a:ext cx="1338596" cy="564770"/>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Azure AI</a:t>
              </a:r>
            </a:p>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Search</a:t>
              </a:r>
            </a:p>
          </p:txBody>
        </p:sp>
      </p:grpSp>
      <p:grpSp>
        <p:nvGrpSpPr>
          <p:cNvPr id="57" name="Group 56" descr="Prompt">
            <a:extLst>
              <a:ext uri="{FF2B5EF4-FFF2-40B4-BE49-F238E27FC236}">
                <a16:creationId xmlns:a16="http://schemas.microsoft.com/office/drawing/2014/main" id="{2F731E99-0D87-5282-2085-88AD11C67B39}"/>
              </a:ext>
            </a:extLst>
          </p:cNvPr>
          <p:cNvGrpSpPr/>
          <p:nvPr/>
        </p:nvGrpSpPr>
        <p:grpSpPr>
          <a:xfrm>
            <a:off x="8152450" y="3533291"/>
            <a:ext cx="1020464" cy="751773"/>
            <a:chOff x="7926958" y="3763240"/>
            <a:chExt cx="1020464" cy="751773"/>
          </a:xfrm>
        </p:grpSpPr>
        <p:pic>
          <p:nvPicPr>
            <p:cNvPr id="58" name="Picture 57">
              <a:extLst>
                <a:ext uri="{FF2B5EF4-FFF2-40B4-BE49-F238E27FC236}">
                  <a16:creationId xmlns:a16="http://schemas.microsoft.com/office/drawing/2014/main" id="{2CC1905E-2081-B5F7-1A1B-9E18E848DC85}"/>
                </a:ext>
              </a:extLst>
            </p:cNvPr>
            <p:cNvPicPr>
              <a:picLocks noChangeAspect="1"/>
            </p:cNvPicPr>
            <p:nvPr/>
          </p:nvPicPr>
          <p:blipFill>
            <a:blip r:embed="rId4"/>
            <a:stretch>
              <a:fillRect/>
            </a:stretch>
          </p:blipFill>
          <p:spPr>
            <a:xfrm>
              <a:off x="8212932" y="3763240"/>
              <a:ext cx="448517" cy="543657"/>
            </a:xfrm>
            <a:prstGeom prst="rect">
              <a:avLst/>
            </a:prstGeom>
          </p:spPr>
        </p:pic>
        <p:sp>
          <p:nvSpPr>
            <p:cNvPr id="59" name="TextBox 58">
              <a:extLst>
                <a:ext uri="{FF2B5EF4-FFF2-40B4-BE49-F238E27FC236}">
                  <a16:creationId xmlns:a16="http://schemas.microsoft.com/office/drawing/2014/main" id="{B7686CFD-6FAD-5632-EEC8-10A92D74E809}"/>
                </a:ext>
                <a:ext uri="{C183D7F6-B498-43B3-948B-1728B52AA6E4}">
                  <adec:decorative xmlns:adec="http://schemas.microsoft.com/office/drawing/2017/decorative" val="1"/>
                </a:ext>
              </a:extLst>
            </p:cNvPr>
            <p:cNvSpPr txBox="1"/>
            <p:nvPr/>
          </p:nvSpPr>
          <p:spPr>
            <a:xfrm>
              <a:off x="7926958" y="4268792"/>
              <a:ext cx="102046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Prompt</a:t>
              </a:r>
            </a:p>
          </p:txBody>
        </p:sp>
      </p:grpSp>
      <p:grpSp>
        <p:nvGrpSpPr>
          <p:cNvPr id="60" name="Group 59" descr="Search Query">
            <a:extLst>
              <a:ext uri="{FF2B5EF4-FFF2-40B4-BE49-F238E27FC236}">
                <a16:creationId xmlns:a16="http://schemas.microsoft.com/office/drawing/2014/main" id="{BB022808-66C9-ECFB-95E8-0C013FC2E3B0}"/>
              </a:ext>
            </a:extLst>
          </p:cNvPr>
          <p:cNvGrpSpPr/>
          <p:nvPr/>
        </p:nvGrpSpPr>
        <p:grpSpPr>
          <a:xfrm>
            <a:off x="7069086" y="1317378"/>
            <a:ext cx="2998030" cy="830680"/>
            <a:chOff x="6725351" y="2064560"/>
            <a:chExt cx="3469522" cy="830680"/>
          </a:xfrm>
        </p:grpSpPr>
        <p:cxnSp>
          <p:nvCxnSpPr>
            <p:cNvPr id="61" name="Connector: Elbow 41">
              <a:extLst>
                <a:ext uri="{FF2B5EF4-FFF2-40B4-BE49-F238E27FC236}">
                  <a16:creationId xmlns:a16="http://schemas.microsoft.com/office/drawing/2014/main" id="{741D32D3-190D-2F37-9998-0B7F89E559A1}"/>
                </a:ext>
              </a:extLst>
            </p:cNvPr>
            <p:cNvCxnSpPr>
              <a:cxnSpLocks/>
              <a:stCxn id="32" idx="1"/>
              <a:endCxn id="68" idx="0"/>
            </p:cNvCxnSpPr>
            <p:nvPr/>
          </p:nvCxnSpPr>
          <p:spPr>
            <a:xfrm rot="10800000" flipV="1">
              <a:off x="6725351" y="2367812"/>
              <a:ext cx="3469522" cy="527428"/>
            </a:xfrm>
            <a:prstGeom prst="bentConnector2">
              <a:avLst/>
            </a:prstGeom>
            <a:ln w="127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63A0AC37-8F62-532D-9A67-28B9411B9108}"/>
                </a:ext>
              </a:extLst>
            </p:cNvPr>
            <p:cNvGrpSpPr/>
            <p:nvPr/>
          </p:nvGrpSpPr>
          <p:grpSpPr>
            <a:xfrm>
              <a:off x="6993493" y="2064560"/>
              <a:ext cx="2940289" cy="551241"/>
              <a:chOff x="6950775" y="1510060"/>
              <a:chExt cx="2516258" cy="551241"/>
            </a:xfrm>
          </p:grpSpPr>
          <p:sp>
            <p:nvSpPr>
              <p:cNvPr id="63" name="TextBox 62">
                <a:extLst>
                  <a:ext uri="{FF2B5EF4-FFF2-40B4-BE49-F238E27FC236}">
                    <a16:creationId xmlns:a16="http://schemas.microsoft.com/office/drawing/2014/main" id="{791A25AA-2BCE-DB08-EF73-4F8F18263BB0}"/>
                  </a:ext>
                  <a:ext uri="{C183D7F6-B498-43B3-948B-1728B52AA6E4}">
                    <adec:decorative xmlns:adec="http://schemas.microsoft.com/office/drawing/2017/decorative" val="1"/>
                  </a:ext>
                </a:extLst>
              </p:cNvPr>
              <p:cNvSpPr txBox="1"/>
              <p:nvPr/>
            </p:nvSpPr>
            <p:spPr>
              <a:xfrm>
                <a:off x="6950775" y="1535964"/>
                <a:ext cx="2516258" cy="525337"/>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CA"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Search query / questions </a:t>
                </a:r>
                <a:br>
                  <a:rPr kumimoji="0" lang="en-CA"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CA"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(incl. filters, facets, scoring profiles, etc.)</a:t>
                </a:r>
              </a:p>
            </p:txBody>
          </p:sp>
          <p:pic>
            <p:nvPicPr>
              <p:cNvPr id="64" name="Picture 63">
                <a:extLst>
                  <a:ext uri="{FF2B5EF4-FFF2-40B4-BE49-F238E27FC236}">
                    <a16:creationId xmlns:a16="http://schemas.microsoft.com/office/drawing/2014/main" id="{81FD07CA-BC5F-2C16-E755-A6231215A0D3}"/>
                  </a:ext>
                </a:extLst>
              </p:cNvPr>
              <p:cNvPicPr>
                <a:picLocks noChangeAspect="1"/>
              </p:cNvPicPr>
              <p:nvPr/>
            </p:nvPicPr>
            <p:blipFill>
              <a:blip r:embed="rId4"/>
              <a:stretch>
                <a:fillRect/>
              </a:stretch>
            </p:blipFill>
            <p:spPr>
              <a:xfrm>
                <a:off x="7150602" y="1510060"/>
                <a:ext cx="196521" cy="238207"/>
              </a:xfrm>
              <a:prstGeom prst="rect">
                <a:avLst/>
              </a:prstGeom>
            </p:spPr>
          </p:pic>
        </p:grpSp>
      </p:grpSp>
      <p:grpSp>
        <p:nvGrpSpPr>
          <p:cNvPr id="65" name="Group 64" descr="Search Index">
            <a:extLst>
              <a:ext uri="{FF2B5EF4-FFF2-40B4-BE49-F238E27FC236}">
                <a16:creationId xmlns:a16="http://schemas.microsoft.com/office/drawing/2014/main" id="{09774B40-0D3A-89C3-BF7B-CA0BF337B68D}"/>
              </a:ext>
            </a:extLst>
          </p:cNvPr>
          <p:cNvGrpSpPr/>
          <p:nvPr/>
        </p:nvGrpSpPr>
        <p:grpSpPr>
          <a:xfrm>
            <a:off x="6340417" y="2148058"/>
            <a:ext cx="1261357" cy="663630"/>
            <a:chOff x="6046237" y="3045833"/>
            <a:chExt cx="1277005" cy="663630"/>
          </a:xfrm>
        </p:grpSpPr>
        <p:grpSp>
          <p:nvGrpSpPr>
            <p:cNvPr id="66" name="Group 65">
              <a:extLst>
                <a:ext uri="{FF2B5EF4-FFF2-40B4-BE49-F238E27FC236}">
                  <a16:creationId xmlns:a16="http://schemas.microsoft.com/office/drawing/2014/main" id="{9FECB5AA-EBD6-9F62-BCCF-AE97F4C4204E}"/>
                </a:ext>
              </a:extLst>
            </p:cNvPr>
            <p:cNvGrpSpPr/>
            <p:nvPr/>
          </p:nvGrpSpPr>
          <p:grpSpPr>
            <a:xfrm>
              <a:off x="6313523" y="3045833"/>
              <a:ext cx="1009719" cy="663630"/>
              <a:chOff x="8042069" y="3778793"/>
              <a:chExt cx="1009719" cy="663630"/>
            </a:xfrm>
          </p:grpSpPr>
          <p:pic>
            <p:nvPicPr>
              <p:cNvPr id="68" name="Picture 67">
                <a:extLst>
                  <a:ext uri="{FF2B5EF4-FFF2-40B4-BE49-F238E27FC236}">
                    <a16:creationId xmlns:a16="http://schemas.microsoft.com/office/drawing/2014/main" id="{28F8AC5B-7762-F912-9203-F26A6DC7ED3D}"/>
                  </a:ext>
                </a:extLst>
              </p:cNvPr>
              <p:cNvPicPr>
                <a:picLocks noChangeAspect="1"/>
              </p:cNvPicPr>
              <p:nvPr/>
            </p:nvPicPr>
            <p:blipFill>
              <a:blip r:embed="rId5"/>
              <a:stretch>
                <a:fillRect/>
              </a:stretch>
            </p:blipFill>
            <p:spPr>
              <a:xfrm>
                <a:off x="8279129" y="3778793"/>
                <a:ext cx="466725" cy="466725"/>
              </a:xfrm>
              <a:prstGeom prst="rect">
                <a:avLst/>
              </a:prstGeom>
            </p:spPr>
          </p:pic>
          <p:sp>
            <p:nvSpPr>
              <p:cNvPr id="69" name="Rectangle 68">
                <a:extLst>
                  <a:ext uri="{FF2B5EF4-FFF2-40B4-BE49-F238E27FC236}">
                    <a16:creationId xmlns:a16="http://schemas.microsoft.com/office/drawing/2014/main" id="{00A1EFCF-F082-8CF7-2586-25A2AD939BCE}"/>
                  </a:ext>
                </a:extLst>
              </p:cNvPr>
              <p:cNvSpPr/>
              <p:nvPr/>
            </p:nvSpPr>
            <p:spPr bwMode="auto">
              <a:xfrm>
                <a:off x="8042069" y="4068474"/>
                <a:ext cx="1009719" cy="373949"/>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ea typeface="+mn-ea"/>
                    <a:cs typeface="+mn-cs"/>
                  </a:rPr>
                  <a:t>Search Index</a:t>
                </a:r>
              </a:p>
            </p:txBody>
          </p:sp>
        </p:grpSp>
        <p:cxnSp>
          <p:nvCxnSpPr>
            <p:cNvPr id="67" name="Straight Arrow Connector 66">
              <a:extLst>
                <a:ext uri="{FF2B5EF4-FFF2-40B4-BE49-F238E27FC236}">
                  <a16:creationId xmlns:a16="http://schemas.microsoft.com/office/drawing/2014/main" id="{ACE7834A-064B-FA84-D254-5F87E22648BA}"/>
                </a:ext>
              </a:extLst>
            </p:cNvPr>
            <p:cNvCxnSpPr>
              <a:cxnSpLocks/>
              <a:endCxn id="68" idx="1"/>
            </p:cNvCxnSpPr>
            <p:nvPr/>
          </p:nvCxnSpPr>
          <p:spPr>
            <a:xfrm>
              <a:off x="6046237" y="3277564"/>
              <a:ext cx="504346" cy="16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C1856E66-38D9-C05E-49D5-A10BABDD6779}"/>
              </a:ext>
            </a:extLst>
          </p:cNvPr>
          <p:cNvGrpSpPr/>
          <p:nvPr/>
        </p:nvGrpSpPr>
        <p:grpSpPr>
          <a:xfrm>
            <a:off x="1955407" y="2095395"/>
            <a:ext cx="1423788" cy="826947"/>
            <a:chOff x="493112" y="2279985"/>
            <a:chExt cx="1423788" cy="826947"/>
          </a:xfrm>
        </p:grpSpPr>
        <p:pic>
          <p:nvPicPr>
            <p:cNvPr id="71" name="Picture 70">
              <a:extLst>
                <a:ext uri="{FF2B5EF4-FFF2-40B4-BE49-F238E27FC236}">
                  <a16:creationId xmlns:a16="http://schemas.microsoft.com/office/drawing/2014/main" id="{ABEBE388-4932-D07E-CE9C-21934361423F}"/>
                </a:ext>
              </a:extLst>
            </p:cNvPr>
            <p:cNvPicPr>
              <a:picLocks noChangeAspect="1"/>
            </p:cNvPicPr>
            <p:nvPr/>
          </p:nvPicPr>
          <p:blipFill>
            <a:blip r:embed="rId6"/>
            <a:stretch>
              <a:fillRect/>
            </a:stretch>
          </p:blipFill>
          <p:spPr>
            <a:xfrm>
              <a:off x="934767" y="2279985"/>
              <a:ext cx="489280" cy="439353"/>
            </a:xfrm>
            <a:prstGeom prst="rect">
              <a:avLst/>
            </a:prstGeom>
          </p:spPr>
        </p:pic>
        <p:sp>
          <p:nvSpPr>
            <p:cNvPr id="72" name="TextBox 71">
              <a:extLst>
                <a:ext uri="{FF2B5EF4-FFF2-40B4-BE49-F238E27FC236}">
                  <a16:creationId xmlns:a16="http://schemas.microsoft.com/office/drawing/2014/main" id="{AA22F8E0-576A-85B9-29CE-AFF5F5A402C2}"/>
                </a:ext>
                <a:ext uri="{C183D7F6-B498-43B3-948B-1728B52AA6E4}">
                  <adec:decorative xmlns:adec="http://schemas.microsoft.com/office/drawing/2017/decorative" val="1"/>
                </a:ext>
              </a:extLst>
            </p:cNvPr>
            <p:cNvSpPr txBox="1"/>
            <p:nvPr/>
          </p:nvSpPr>
          <p:spPr>
            <a:xfrm>
              <a:off x="493112" y="2706822"/>
              <a:ext cx="14237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Document Chunking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Function</a:t>
              </a:r>
              <a:endParaRPr kumimoji="0" lang="en-CA"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73" name="Group 72">
            <a:extLst>
              <a:ext uri="{FF2B5EF4-FFF2-40B4-BE49-F238E27FC236}">
                <a16:creationId xmlns:a16="http://schemas.microsoft.com/office/drawing/2014/main" id="{15758944-55A5-CD57-1B4D-4255684C76AF}"/>
              </a:ext>
            </a:extLst>
          </p:cNvPr>
          <p:cNvGrpSpPr/>
          <p:nvPr/>
        </p:nvGrpSpPr>
        <p:grpSpPr>
          <a:xfrm>
            <a:off x="523935" y="2830245"/>
            <a:ext cx="1545616" cy="896664"/>
            <a:chOff x="2491077" y="3336355"/>
            <a:chExt cx="1545616" cy="896664"/>
          </a:xfrm>
        </p:grpSpPr>
        <p:pic>
          <p:nvPicPr>
            <p:cNvPr id="74" name="Picture 73">
              <a:extLst>
                <a:ext uri="{FF2B5EF4-FFF2-40B4-BE49-F238E27FC236}">
                  <a16:creationId xmlns:a16="http://schemas.microsoft.com/office/drawing/2014/main" id="{60605AFD-440F-5982-0C4F-3E6B50E34AC3}"/>
                </a:ext>
              </a:extLst>
            </p:cNvPr>
            <p:cNvPicPr>
              <a:picLocks noChangeAspect="1"/>
            </p:cNvPicPr>
            <p:nvPr/>
          </p:nvPicPr>
          <p:blipFill>
            <a:blip r:embed="rId7"/>
            <a:stretch>
              <a:fillRect/>
            </a:stretch>
          </p:blipFill>
          <p:spPr>
            <a:xfrm>
              <a:off x="2771533" y="3336355"/>
              <a:ext cx="1040612" cy="612360"/>
            </a:xfrm>
            <a:prstGeom prst="rect">
              <a:avLst/>
            </a:prstGeom>
          </p:spPr>
        </p:pic>
        <p:sp>
          <p:nvSpPr>
            <p:cNvPr id="75" name="TextBox 74">
              <a:extLst>
                <a:ext uri="{FF2B5EF4-FFF2-40B4-BE49-F238E27FC236}">
                  <a16:creationId xmlns:a16="http://schemas.microsoft.com/office/drawing/2014/main" id="{84C9119E-EFC5-1BD0-644C-73C46666D926}"/>
                </a:ext>
                <a:ext uri="{C183D7F6-B498-43B3-948B-1728B52AA6E4}">
                  <adec:decorative xmlns:adec="http://schemas.microsoft.com/office/drawing/2017/decorative" val="1"/>
                </a:ext>
              </a:extLst>
            </p:cNvPr>
            <p:cNvSpPr txBox="1"/>
            <p:nvPr/>
          </p:nvSpPr>
          <p:spPr>
            <a:xfrm>
              <a:off x="2491077" y="3832909"/>
              <a:ext cx="1545616"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Form Recognizer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Layout Model</a:t>
              </a:r>
              <a:endParaRPr kumimoji="0" lang="en-CA"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76" name="Group 75" descr="Document Library">
            <a:extLst>
              <a:ext uri="{FF2B5EF4-FFF2-40B4-BE49-F238E27FC236}">
                <a16:creationId xmlns:a16="http://schemas.microsoft.com/office/drawing/2014/main" id="{5D65A072-C3EC-6A91-4C0B-4E87D91C5D0B}"/>
              </a:ext>
            </a:extLst>
          </p:cNvPr>
          <p:cNvGrpSpPr/>
          <p:nvPr/>
        </p:nvGrpSpPr>
        <p:grpSpPr>
          <a:xfrm>
            <a:off x="718815" y="3688633"/>
            <a:ext cx="1231427" cy="1306281"/>
            <a:chOff x="718170" y="4188652"/>
            <a:chExt cx="1231427" cy="1306281"/>
          </a:xfrm>
        </p:grpSpPr>
        <p:grpSp>
          <p:nvGrpSpPr>
            <p:cNvPr id="77" name="Group 76">
              <a:extLst>
                <a:ext uri="{FF2B5EF4-FFF2-40B4-BE49-F238E27FC236}">
                  <a16:creationId xmlns:a16="http://schemas.microsoft.com/office/drawing/2014/main" id="{76E59112-9745-9BAA-10B7-E03885CFDEF6}"/>
                </a:ext>
              </a:extLst>
            </p:cNvPr>
            <p:cNvGrpSpPr/>
            <p:nvPr/>
          </p:nvGrpSpPr>
          <p:grpSpPr>
            <a:xfrm>
              <a:off x="718170" y="4635101"/>
              <a:ext cx="1231427" cy="859832"/>
              <a:chOff x="580379" y="4536973"/>
              <a:chExt cx="1231427" cy="859832"/>
            </a:xfrm>
          </p:grpSpPr>
          <p:sp>
            <p:nvSpPr>
              <p:cNvPr id="79" name="TextBox 78">
                <a:extLst>
                  <a:ext uri="{FF2B5EF4-FFF2-40B4-BE49-F238E27FC236}">
                    <a16:creationId xmlns:a16="http://schemas.microsoft.com/office/drawing/2014/main" id="{DA2247FE-6624-F8F1-07B8-6EE8E3A4FF20}"/>
                  </a:ext>
                  <a:ext uri="{C183D7F6-B498-43B3-948B-1728B52AA6E4}">
                    <adec:decorative xmlns:adec="http://schemas.microsoft.com/office/drawing/2017/decorative" val="1"/>
                  </a:ext>
                </a:extLst>
              </p:cNvPr>
              <p:cNvSpPr txBox="1"/>
              <p:nvPr/>
            </p:nvSpPr>
            <p:spPr>
              <a:xfrm>
                <a:off x="580379" y="5150584"/>
                <a:ext cx="1231427"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Document Library</a:t>
                </a:r>
                <a:endParaRPr kumimoji="0" lang="en-CA"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80" name="Picture 79">
                <a:extLst>
                  <a:ext uri="{FF2B5EF4-FFF2-40B4-BE49-F238E27FC236}">
                    <a16:creationId xmlns:a16="http://schemas.microsoft.com/office/drawing/2014/main" id="{21120EBF-4556-FE9E-2863-1B7D1FF0C976}"/>
                  </a:ext>
                </a:extLst>
              </p:cNvPr>
              <p:cNvPicPr>
                <a:picLocks noChangeAspect="1"/>
              </p:cNvPicPr>
              <p:nvPr/>
            </p:nvPicPr>
            <p:blipFill>
              <a:blip r:embed="rId8"/>
              <a:stretch>
                <a:fillRect/>
              </a:stretch>
            </p:blipFill>
            <p:spPr>
              <a:xfrm>
                <a:off x="918395" y="4536973"/>
                <a:ext cx="499485" cy="543657"/>
              </a:xfrm>
              <a:prstGeom prst="rect">
                <a:avLst/>
              </a:prstGeom>
            </p:spPr>
          </p:pic>
        </p:grpSp>
        <p:cxnSp>
          <p:nvCxnSpPr>
            <p:cNvPr id="78" name="Straight Arrow Connector 77">
              <a:extLst>
                <a:ext uri="{FF2B5EF4-FFF2-40B4-BE49-F238E27FC236}">
                  <a16:creationId xmlns:a16="http://schemas.microsoft.com/office/drawing/2014/main" id="{07C6CA14-948B-1049-2388-0520151BB349}"/>
                </a:ext>
              </a:extLst>
            </p:cNvPr>
            <p:cNvCxnSpPr>
              <a:cxnSpLocks/>
              <a:stCxn id="80" idx="0"/>
            </p:cNvCxnSpPr>
            <p:nvPr/>
          </p:nvCxnSpPr>
          <p:spPr>
            <a:xfrm flipH="1" flipV="1">
              <a:off x="1295992" y="4188652"/>
              <a:ext cx="9937" cy="44644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81" name="TextBox 80">
            <a:extLst>
              <a:ext uri="{FF2B5EF4-FFF2-40B4-BE49-F238E27FC236}">
                <a16:creationId xmlns:a16="http://schemas.microsoft.com/office/drawing/2014/main" id="{7BB99F83-CD1B-B839-A822-781E068CBAD6}"/>
              </a:ext>
            </a:extLst>
          </p:cNvPr>
          <p:cNvSpPr txBox="1"/>
          <p:nvPr/>
        </p:nvSpPr>
        <p:spPr>
          <a:xfrm>
            <a:off x="9410762" y="3522950"/>
            <a:ext cx="713292"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OpenAI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Service</a:t>
            </a:r>
          </a:p>
        </p:txBody>
      </p:sp>
      <p:cxnSp>
        <p:nvCxnSpPr>
          <p:cNvPr id="82" name="Straight Arrow Connector 81">
            <a:extLst>
              <a:ext uri="{FF2B5EF4-FFF2-40B4-BE49-F238E27FC236}">
                <a16:creationId xmlns:a16="http://schemas.microsoft.com/office/drawing/2014/main" id="{904177AE-BBF9-59CD-9868-D47A6E74EF82}"/>
              </a:ext>
              <a:ext uri="{C183D7F6-B498-43B3-948B-1728B52AA6E4}">
                <adec:decorative xmlns:adec="http://schemas.microsoft.com/office/drawing/2017/decorative" val="1"/>
              </a:ext>
            </a:extLst>
          </p:cNvPr>
          <p:cNvCxnSpPr>
            <a:cxnSpLocks/>
            <a:stCxn id="58" idx="3"/>
          </p:cNvCxnSpPr>
          <p:nvPr/>
        </p:nvCxnSpPr>
        <p:spPr>
          <a:xfrm>
            <a:off x="8886941" y="3805120"/>
            <a:ext cx="573267"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Rectangle: Rounded Corners 5">
            <a:extLst>
              <a:ext uri="{FF2B5EF4-FFF2-40B4-BE49-F238E27FC236}">
                <a16:creationId xmlns:a16="http://schemas.microsoft.com/office/drawing/2014/main" id="{1989C850-4E5C-0AC6-B13F-7E268002E6BE}"/>
              </a:ext>
            </a:extLst>
          </p:cNvPr>
          <p:cNvSpPr/>
          <p:nvPr/>
        </p:nvSpPr>
        <p:spPr bwMode="auto">
          <a:xfrm>
            <a:off x="411783" y="2448772"/>
            <a:ext cx="457200" cy="565242"/>
          </a:xfrm>
          <a:prstGeom prst="roundRect">
            <a:avLst>
              <a:gd name="adj" fmla="val 50000"/>
            </a:avLst>
          </a:prstGeom>
          <a:gradFill flip="none" rotWithShape="1">
            <a:gsLst>
              <a:gs pos="40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633" rIns="0" bIns="44087" numCol="1" spcCol="0" rtlCol="0" fromWordArt="0" anchor="ctr" anchorCtr="0" forceAA="0" compatLnSpc="1">
            <a:prstTxWarp prst="textNoShape">
              <a:avLst/>
            </a:prstTxWarp>
            <a:spAutoFit/>
          </a:bodyPr>
          <a:lstStyle/>
          <a:p>
            <a:pPr marL="0" marR="0" lvl="0" indent="0" algn="ctr" defTabSz="932021"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Variable Display Semibold" pitchFamily="2" charset="0"/>
                <a:ea typeface="+mn-ea"/>
                <a:cs typeface="Segoe UI" pitchFamily="34" charset="0"/>
              </a:rPr>
              <a:t>1</a:t>
            </a:r>
          </a:p>
        </p:txBody>
      </p:sp>
      <p:grpSp>
        <p:nvGrpSpPr>
          <p:cNvPr id="84" name="Group 83">
            <a:extLst>
              <a:ext uri="{FF2B5EF4-FFF2-40B4-BE49-F238E27FC236}">
                <a16:creationId xmlns:a16="http://schemas.microsoft.com/office/drawing/2014/main" id="{91AE7D49-2ED1-BEAB-D1B0-BBE3B3AF5CCB}"/>
              </a:ext>
            </a:extLst>
          </p:cNvPr>
          <p:cNvGrpSpPr/>
          <p:nvPr/>
        </p:nvGrpSpPr>
        <p:grpSpPr>
          <a:xfrm>
            <a:off x="350283" y="5229704"/>
            <a:ext cx="2102989" cy="1212288"/>
            <a:chOff x="3392848" y="5246178"/>
            <a:chExt cx="2102989" cy="1212288"/>
          </a:xfrm>
        </p:grpSpPr>
        <p:grpSp>
          <p:nvGrpSpPr>
            <p:cNvPr id="85" name="Group 84">
              <a:extLst>
                <a:ext uri="{FF2B5EF4-FFF2-40B4-BE49-F238E27FC236}">
                  <a16:creationId xmlns:a16="http://schemas.microsoft.com/office/drawing/2014/main" id="{99574004-287F-20A1-FF02-960BF1FF76C6}"/>
                </a:ext>
              </a:extLst>
            </p:cNvPr>
            <p:cNvGrpSpPr/>
            <p:nvPr/>
          </p:nvGrpSpPr>
          <p:grpSpPr>
            <a:xfrm>
              <a:off x="3392848" y="5246178"/>
              <a:ext cx="2102989" cy="1212288"/>
              <a:chOff x="3545165" y="5097701"/>
              <a:chExt cx="2102989" cy="1212288"/>
            </a:xfrm>
          </p:grpSpPr>
          <p:sp>
            <p:nvSpPr>
              <p:cNvPr id="87" name="Rounded Rectangle 4">
                <a:extLst>
                  <a:ext uri="{FF2B5EF4-FFF2-40B4-BE49-F238E27FC236}">
                    <a16:creationId xmlns:a16="http://schemas.microsoft.com/office/drawing/2014/main" id="{6E21E006-55DB-1AEF-2080-661DCE36DAA0}"/>
                  </a:ext>
                </a:extLst>
              </p:cNvPr>
              <p:cNvSpPr/>
              <p:nvPr/>
            </p:nvSpPr>
            <p:spPr bwMode="auto">
              <a:xfrm>
                <a:off x="3545165" y="5097701"/>
                <a:ext cx="2102989" cy="1212288"/>
              </a:xfrm>
              <a:prstGeom prst="roundRect">
                <a:avLst>
                  <a:gd name="adj" fmla="val 5231"/>
                </a:avLst>
              </a:prstGeom>
              <a:solidFill>
                <a:srgbClr val="000000">
                  <a:lumMod val="85000"/>
                  <a:lumOff val="15000"/>
                </a:srgbClr>
              </a:solidFill>
              <a:ln w="952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88" name="Rounded Rectangle 5">
                <a:extLst>
                  <a:ext uri="{FF2B5EF4-FFF2-40B4-BE49-F238E27FC236}">
                    <a16:creationId xmlns:a16="http://schemas.microsoft.com/office/drawing/2014/main" id="{77860EA9-D816-6F1B-7CEB-50E614CF615F}"/>
                  </a:ext>
                </a:extLst>
              </p:cNvPr>
              <p:cNvSpPr/>
              <p:nvPr/>
            </p:nvSpPr>
            <p:spPr bwMode="auto">
              <a:xfrm>
                <a:off x="3726403" y="5257397"/>
                <a:ext cx="1745677" cy="341368"/>
              </a:xfrm>
              <a:prstGeom prst="roundRect">
                <a:avLst/>
              </a:prstGeom>
              <a:gradFill flip="none" rotWithShape="1">
                <a:gsLst>
                  <a:gs pos="40000">
                    <a:srgbClr val="8DC8E8"/>
                  </a:gs>
                  <a:gs pos="10000">
                    <a:srgbClr val="D59ED7"/>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633" rIns="0" bIns="44087" numCol="1" spcCol="0" rtlCol="0" fromWordArt="0" anchor="ctr" anchorCtr="0" forceAA="0" compatLnSpc="1">
                <a:prstTxWarp prst="textNoShape">
                  <a:avLst/>
                </a:prstTxWarp>
                <a:spAutoFit/>
              </a:bodyPr>
              <a:lstStyle/>
              <a:p>
                <a:pPr marL="0" marR="0" lvl="0" indent="0" algn="ctr" defTabSz="932021"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rPr>
                  <a:t>1. </a:t>
                </a:r>
                <a:r>
                  <a:rPr kumimoji="0" lang="zh-TW" altLang="en-US" sz="1600" b="1"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rPr>
                  <a:t>数据提取</a:t>
                </a:r>
                <a:endParaRPr kumimoji="0" lang="en-US" sz="1600" b="1"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sp>
          <p:nvSpPr>
            <p:cNvPr id="86" name="Text Placeholder 142">
              <a:extLst>
                <a:ext uri="{FF2B5EF4-FFF2-40B4-BE49-F238E27FC236}">
                  <a16:creationId xmlns:a16="http://schemas.microsoft.com/office/drawing/2014/main" id="{FDE57A79-5357-8BA2-0A32-73A8B3B3E3B0}"/>
                </a:ext>
              </a:extLst>
            </p:cNvPr>
            <p:cNvSpPr txBox="1">
              <a:spLocks/>
            </p:cNvSpPr>
            <p:nvPr/>
          </p:nvSpPr>
          <p:spPr>
            <a:xfrm>
              <a:off x="3644810" y="5902110"/>
              <a:ext cx="1747249" cy="276999"/>
            </a:xfrm>
            <a:prstGeom prst="rect">
              <a:avLst/>
            </a:prstGeom>
          </p:spPr>
          <p:txBody>
            <a:bodyPr vert="horz" wrap="square" lIns="0" tIns="0" rIns="146304" bIns="9144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000" b="1" kern="1200" spc="0" baseline="0" dirty="0" smtClean="0">
                  <a:solidFill>
                    <a:srgbClr val="000000"/>
                  </a:solidFill>
                  <a:latin typeface="+mn-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zh-TW" altLang="en-US" sz="12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rPr>
                <a:t>不同的数据格式</a:t>
              </a:r>
              <a:endParaRPr kumimoji="0" lang="en-US" sz="12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grpSp>
        <p:nvGrpSpPr>
          <p:cNvPr id="89" name="Group 88">
            <a:extLst>
              <a:ext uri="{FF2B5EF4-FFF2-40B4-BE49-F238E27FC236}">
                <a16:creationId xmlns:a16="http://schemas.microsoft.com/office/drawing/2014/main" id="{C6AD0301-B170-1E5A-53DF-55E27D98F903}"/>
              </a:ext>
            </a:extLst>
          </p:cNvPr>
          <p:cNvGrpSpPr/>
          <p:nvPr/>
        </p:nvGrpSpPr>
        <p:grpSpPr>
          <a:xfrm>
            <a:off x="4930563" y="5279492"/>
            <a:ext cx="2102989" cy="1212288"/>
            <a:chOff x="9772382" y="5057432"/>
            <a:chExt cx="2102989" cy="1212288"/>
          </a:xfrm>
        </p:grpSpPr>
        <p:grpSp>
          <p:nvGrpSpPr>
            <p:cNvPr id="90" name="Group 89">
              <a:extLst>
                <a:ext uri="{FF2B5EF4-FFF2-40B4-BE49-F238E27FC236}">
                  <a16:creationId xmlns:a16="http://schemas.microsoft.com/office/drawing/2014/main" id="{12457DA5-B647-2FC7-87B5-56CCD03E4127}"/>
                </a:ext>
              </a:extLst>
            </p:cNvPr>
            <p:cNvGrpSpPr/>
            <p:nvPr/>
          </p:nvGrpSpPr>
          <p:grpSpPr>
            <a:xfrm>
              <a:off x="9772382" y="5057432"/>
              <a:ext cx="2102989" cy="1212288"/>
              <a:chOff x="3545165" y="5097701"/>
              <a:chExt cx="2102989" cy="1212288"/>
            </a:xfrm>
          </p:grpSpPr>
          <p:sp>
            <p:nvSpPr>
              <p:cNvPr id="92" name="Rounded Rectangle 4">
                <a:extLst>
                  <a:ext uri="{FF2B5EF4-FFF2-40B4-BE49-F238E27FC236}">
                    <a16:creationId xmlns:a16="http://schemas.microsoft.com/office/drawing/2014/main" id="{3356D424-606B-D310-8496-65E5578889A0}"/>
                  </a:ext>
                </a:extLst>
              </p:cNvPr>
              <p:cNvSpPr/>
              <p:nvPr/>
            </p:nvSpPr>
            <p:spPr bwMode="auto">
              <a:xfrm>
                <a:off x="3545165" y="5097701"/>
                <a:ext cx="2102989" cy="1212288"/>
              </a:xfrm>
              <a:prstGeom prst="roundRect">
                <a:avLst>
                  <a:gd name="adj" fmla="val 5231"/>
                </a:avLst>
              </a:prstGeom>
              <a:solidFill>
                <a:srgbClr val="000000">
                  <a:lumMod val="85000"/>
                  <a:lumOff val="15000"/>
                </a:srgbClr>
              </a:solidFill>
              <a:ln w="952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93" name="Rounded Rectangle 5">
                <a:extLst>
                  <a:ext uri="{FF2B5EF4-FFF2-40B4-BE49-F238E27FC236}">
                    <a16:creationId xmlns:a16="http://schemas.microsoft.com/office/drawing/2014/main" id="{54088EEE-6860-6CE3-5FF1-6658B76CDB2F}"/>
                  </a:ext>
                </a:extLst>
              </p:cNvPr>
              <p:cNvSpPr/>
              <p:nvPr/>
            </p:nvSpPr>
            <p:spPr bwMode="auto">
              <a:xfrm>
                <a:off x="3743961" y="5186532"/>
                <a:ext cx="1745677" cy="341368"/>
              </a:xfrm>
              <a:prstGeom prst="roundRect">
                <a:avLst/>
              </a:prstGeom>
              <a:gradFill flip="none" rotWithShape="1">
                <a:gsLst>
                  <a:gs pos="40000">
                    <a:srgbClr val="8DC8E8"/>
                  </a:gs>
                  <a:gs pos="10000">
                    <a:srgbClr val="D59ED7"/>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633" rIns="0" bIns="44087" numCol="1" spcCol="0" rtlCol="0" fromWordArt="0" anchor="ctr" anchorCtr="0" forceAA="0" compatLnSpc="1">
                <a:prstTxWarp prst="textNoShape">
                  <a:avLst/>
                </a:prstTxWarp>
                <a:spAutoFit/>
              </a:bodyPr>
              <a:lstStyle/>
              <a:p>
                <a:pPr marL="0" marR="0" lvl="0" indent="0" algn="ctr" defTabSz="932021"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rPr>
                  <a:t>3. </a:t>
                </a:r>
                <a:r>
                  <a:rPr kumimoji="0" lang="zh-TW" altLang="en-US" sz="1600" b="1"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rPr>
                  <a:t>索引</a:t>
                </a:r>
                <a:endParaRPr kumimoji="0" lang="en-US" sz="1600" b="1"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sp>
          <p:nvSpPr>
            <p:cNvPr id="91" name="Text Placeholder 142">
              <a:extLst>
                <a:ext uri="{FF2B5EF4-FFF2-40B4-BE49-F238E27FC236}">
                  <a16:creationId xmlns:a16="http://schemas.microsoft.com/office/drawing/2014/main" id="{C54AD113-1BE6-5036-1319-361E57E3FB41}"/>
                </a:ext>
              </a:extLst>
            </p:cNvPr>
            <p:cNvSpPr txBox="1">
              <a:spLocks/>
            </p:cNvSpPr>
            <p:nvPr/>
          </p:nvSpPr>
          <p:spPr>
            <a:xfrm>
              <a:off x="9926844" y="5634973"/>
              <a:ext cx="1843808" cy="461665"/>
            </a:xfrm>
            <a:prstGeom prst="rect">
              <a:avLst/>
            </a:prstGeom>
          </p:spPr>
          <p:txBody>
            <a:bodyPr vert="horz" wrap="square" lIns="0" tIns="0" rIns="146304" bIns="9144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000" b="1" kern="1200" spc="0" baseline="0" dirty="0" smtClean="0">
                  <a:solidFill>
                    <a:srgbClr val="000000"/>
                  </a:solidFill>
                  <a:latin typeface="+mn-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zh-TW" altLang="en-US" sz="12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rPr>
                <a:t>应该使用向量、语义还是传统方法？</a:t>
              </a:r>
              <a:endParaRPr kumimoji="0" lang="en-US" sz="12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sp>
        <p:nvSpPr>
          <p:cNvPr id="94" name="Rectangle: Rounded Corners 5">
            <a:extLst>
              <a:ext uri="{FF2B5EF4-FFF2-40B4-BE49-F238E27FC236}">
                <a16:creationId xmlns:a16="http://schemas.microsoft.com/office/drawing/2014/main" id="{543105CD-8F77-4326-A697-032CDE25B225}"/>
              </a:ext>
            </a:extLst>
          </p:cNvPr>
          <p:cNvSpPr/>
          <p:nvPr/>
        </p:nvSpPr>
        <p:spPr bwMode="auto">
          <a:xfrm>
            <a:off x="2749035" y="1090353"/>
            <a:ext cx="457200" cy="565242"/>
          </a:xfrm>
          <a:prstGeom prst="roundRect">
            <a:avLst>
              <a:gd name="adj" fmla="val 50000"/>
            </a:avLst>
          </a:prstGeom>
          <a:gradFill flip="none" rotWithShape="1">
            <a:gsLst>
              <a:gs pos="40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633" rIns="0" bIns="44087" numCol="1" spcCol="0" rtlCol="0" fromWordArt="0" anchor="ctr" anchorCtr="0" forceAA="0" compatLnSpc="1">
            <a:prstTxWarp prst="textNoShape">
              <a:avLst/>
            </a:prstTxWarp>
            <a:spAutoFit/>
          </a:bodyPr>
          <a:lstStyle/>
          <a:p>
            <a:pPr marL="0" marR="0" lvl="0" indent="0" algn="ctr" defTabSz="932021"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Variable Display Semibold" pitchFamily="2" charset="0"/>
                <a:ea typeface="+mn-ea"/>
                <a:cs typeface="Segoe UI" pitchFamily="34" charset="0"/>
              </a:rPr>
              <a:t>2</a:t>
            </a:r>
          </a:p>
        </p:txBody>
      </p:sp>
      <p:sp>
        <p:nvSpPr>
          <p:cNvPr id="95" name="Rectangle: Rounded Corners 5">
            <a:extLst>
              <a:ext uri="{FF2B5EF4-FFF2-40B4-BE49-F238E27FC236}">
                <a16:creationId xmlns:a16="http://schemas.microsoft.com/office/drawing/2014/main" id="{849601B3-E40E-3D11-5C45-24F8E31EB336}"/>
              </a:ext>
            </a:extLst>
          </p:cNvPr>
          <p:cNvSpPr/>
          <p:nvPr/>
        </p:nvSpPr>
        <p:spPr bwMode="auto">
          <a:xfrm>
            <a:off x="5057908" y="3299021"/>
            <a:ext cx="457200" cy="565242"/>
          </a:xfrm>
          <a:prstGeom prst="roundRect">
            <a:avLst>
              <a:gd name="adj" fmla="val 50000"/>
            </a:avLst>
          </a:prstGeom>
          <a:gradFill flip="none" rotWithShape="1">
            <a:gsLst>
              <a:gs pos="40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633" rIns="0" bIns="44087" numCol="1" spcCol="0" rtlCol="0" fromWordArt="0" anchor="ctr" anchorCtr="0" forceAA="0" compatLnSpc="1">
            <a:prstTxWarp prst="textNoShape">
              <a:avLst/>
            </a:prstTxWarp>
            <a:spAutoFit/>
          </a:bodyPr>
          <a:lstStyle/>
          <a:p>
            <a:pPr marL="0" marR="0" lvl="0" indent="0" algn="ctr" defTabSz="932021"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Variable Display Semibold" pitchFamily="2" charset="0"/>
                <a:ea typeface="+mn-ea"/>
                <a:cs typeface="Segoe UI" pitchFamily="34" charset="0"/>
              </a:rPr>
              <a:t>3</a:t>
            </a:r>
          </a:p>
        </p:txBody>
      </p:sp>
      <p:sp>
        <p:nvSpPr>
          <p:cNvPr id="96" name="Rectangle: Rounded Corners 5">
            <a:extLst>
              <a:ext uri="{FF2B5EF4-FFF2-40B4-BE49-F238E27FC236}">
                <a16:creationId xmlns:a16="http://schemas.microsoft.com/office/drawing/2014/main" id="{0BADC8B4-4CB0-C418-B3D5-337A096C91F9}"/>
              </a:ext>
            </a:extLst>
          </p:cNvPr>
          <p:cNvSpPr/>
          <p:nvPr/>
        </p:nvSpPr>
        <p:spPr bwMode="auto">
          <a:xfrm>
            <a:off x="8944314" y="4144131"/>
            <a:ext cx="457200" cy="565242"/>
          </a:xfrm>
          <a:prstGeom prst="roundRect">
            <a:avLst>
              <a:gd name="adj" fmla="val 50000"/>
            </a:avLst>
          </a:prstGeom>
          <a:gradFill flip="none" rotWithShape="1">
            <a:gsLst>
              <a:gs pos="40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633" rIns="0" bIns="44087" numCol="1" spcCol="0" rtlCol="0" fromWordArt="0" anchor="ctr" anchorCtr="0" forceAA="0" compatLnSpc="1">
            <a:prstTxWarp prst="textNoShape">
              <a:avLst/>
            </a:prstTxWarp>
            <a:spAutoFit/>
          </a:bodyPr>
          <a:lstStyle/>
          <a:p>
            <a:pPr marL="0" marR="0" lvl="0" indent="0" algn="ctr" defTabSz="932021"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Variable Display Semibold" pitchFamily="2" charset="0"/>
                <a:ea typeface="+mn-ea"/>
                <a:cs typeface="Segoe UI" pitchFamily="34" charset="0"/>
              </a:rPr>
              <a:t>4</a:t>
            </a:r>
          </a:p>
        </p:txBody>
      </p:sp>
      <p:sp>
        <p:nvSpPr>
          <p:cNvPr id="97" name="Rectangle: Rounded Corners 5">
            <a:extLst>
              <a:ext uri="{FF2B5EF4-FFF2-40B4-BE49-F238E27FC236}">
                <a16:creationId xmlns:a16="http://schemas.microsoft.com/office/drawing/2014/main" id="{619A77D0-E461-18B8-2A57-79A66FA121D8}"/>
              </a:ext>
            </a:extLst>
          </p:cNvPr>
          <p:cNvSpPr/>
          <p:nvPr/>
        </p:nvSpPr>
        <p:spPr bwMode="auto">
          <a:xfrm>
            <a:off x="10769239" y="1184208"/>
            <a:ext cx="457200" cy="565242"/>
          </a:xfrm>
          <a:prstGeom prst="roundRect">
            <a:avLst>
              <a:gd name="adj" fmla="val 50000"/>
            </a:avLst>
          </a:prstGeom>
          <a:gradFill flip="none" rotWithShape="1">
            <a:gsLst>
              <a:gs pos="40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633" rIns="0" bIns="44087" numCol="1" spcCol="0" rtlCol="0" fromWordArt="0" anchor="ctr" anchorCtr="0" forceAA="0" compatLnSpc="1">
            <a:prstTxWarp prst="textNoShape">
              <a:avLst/>
            </a:prstTxWarp>
            <a:spAutoFit/>
          </a:bodyPr>
          <a:lstStyle/>
          <a:p>
            <a:pPr marL="0" marR="0" lvl="0" indent="0" algn="ctr" defTabSz="932021"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Variable Display Semibold" pitchFamily="2" charset="0"/>
                <a:ea typeface="+mn-ea"/>
                <a:cs typeface="Segoe UI" pitchFamily="34" charset="0"/>
              </a:rPr>
              <a:t>5</a:t>
            </a:r>
          </a:p>
        </p:txBody>
      </p:sp>
      <p:grpSp>
        <p:nvGrpSpPr>
          <p:cNvPr id="98" name="Group 97">
            <a:extLst>
              <a:ext uri="{FF2B5EF4-FFF2-40B4-BE49-F238E27FC236}">
                <a16:creationId xmlns:a16="http://schemas.microsoft.com/office/drawing/2014/main" id="{29513F5F-0E09-4CD9-9BBC-BF11BEAED4DE}"/>
              </a:ext>
            </a:extLst>
          </p:cNvPr>
          <p:cNvGrpSpPr/>
          <p:nvPr/>
        </p:nvGrpSpPr>
        <p:grpSpPr>
          <a:xfrm>
            <a:off x="2652068" y="5253272"/>
            <a:ext cx="2096190" cy="1188720"/>
            <a:chOff x="810850" y="5218614"/>
            <a:chExt cx="2096190" cy="1188720"/>
          </a:xfrm>
        </p:grpSpPr>
        <p:sp>
          <p:nvSpPr>
            <p:cNvPr id="99" name="Rounded Rectangle 9">
              <a:extLst>
                <a:ext uri="{FF2B5EF4-FFF2-40B4-BE49-F238E27FC236}">
                  <a16:creationId xmlns:a16="http://schemas.microsoft.com/office/drawing/2014/main" id="{0A0C2EF5-AA72-CAAE-E787-1992AEB9871D}"/>
                </a:ext>
              </a:extLst>
            </p:cNvPr>
            <p:cNvSpPr/>
            <p:nvPr/>
          </p:nvSpPr>
          <p:spPr bwMode="auto">
            <a:xfrm>
              <a:off x="810850" y="5218614"/>
              <a:ext cx="2096190" cy="1188720"/>
            </a:xfrm>
            <a:prstGeom prst="roundRect">
              <a:avLst>
                <a:gd name="adj" fmla="val 2653"/>
              </a:avLst>
            </a:prstGeom>
            <a:solidFill>
              <a:srgbClr val="000000">
                <a:lumMod val="85000"/>
                <a:lumOff val="15000"/>
              </a:srgbClr>
            </a:solidFill>
            <a:ln w="952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00" name="Text Placeholder 142">
              <a:extLst>
                <a:ext uri="{FF2B5EF4-FFF2-40B4-BE49-F238E27FC236}">
                  <a16:creationId xmlns:a16="http://schemas.microsoft.com/office/drawing/2014/main" id="{640B5139-18D2-8394-4741-84019C193614}"/>
                </a:ext>
              </a:extLst>
            </p:cNvPr>
            <p:cNvSpPr txBox="1">
              <a:spLocks/>
            </p:cNvSpPr>
            <p:nvPr/>
          </p:nvSpPr>
          <p:spPr>
            <a:xfrm>
              <a:off x="1030668" y="5859771"/>
              <a:ext cx="1815085" cy="276999"/>
            </a:xfrm>
            <a:prstGeom prst="rect">
              <a:avLst/>
            </a:prstGeom>
          </p:spPr>
          <p:txBody>
            <a:bodyPr vert="horz" wrap="square" lIns="0" tIns="0" rIns="146304" bIns="91440" rtlCol="0" anchor="ctr">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000" b="1" kern="1200" spc="0" baseline="0" dirty="0" smtClean="0">
                  <a:solidFill>
                    <a:srgbClr val="000000"/>
                  </a:solidFill>
                  <a:latin typeface="+mn-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zh-TW" altLang="en-US" sz="12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rPr>
                <a:t>最好的分块策略是什么？</a:t>
              </a:r>
              <a:endParaRPr kumimoji="0" lang="en-US" sz="12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101" name="Rounded Rectangle 5">
              <a:extLst>
                <a:ext uri="{FF2B5EF4-FFF2-40B4-BE49-F238E27FC236}">
                  <a16:creationId xmlns:a16="http://schemas.microsoft.com/office/drawing/2014/main" id="{34500FE4-8C70-32F1-020E-AD0B103F0A55}"/>
                </a:ext>
              </a:extLst>
            </p:cNvPr>
            <p:cNvSpPr/>
            <p:nvPr/>
          </p:nvSpPr>
          <p:spPr bwMode="auto">
            <a:xfrm>
              <a:off x="938997" y="5319997"/>
              <a:ext cx="1745677" cy="341368"/>
            </a:xfrm>
            <a:prstGeom prst="roundRect">
              <a:avLst/>
            </a:prstGeom>
            <a:gradFill flip="none" rotWithShape="1">
              <a:gsLst>
                <a:gs pos="40000">
                  <a:srgbClr val="8DC8E8"/>
                </a:gs>
                <a:gs pos="10000">
                  <a:srgbClr val="D59ED7"/>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633" rIns="0" bIns="44087" numCol="1" spcCol="0" rtlCol="0" fromWordArt="0" anchor="ctr" anchorCtr="0" forceAA="0" compatLnSpc="1">
              <a:prstTxWarp prst="textNoShape">
                <a:avLst/>
              </a:prstTxWarp>
              <a:spAutoFit/>
            </a:bodyPr>
            <a:lstStyle/>
            <a:p>
              <a:pPr marL="0" marR="0" lvl="0" indent="0" algn="ctr" defTabSz="932021"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rPr>
                <a:t>2. </a:t>
              </a:r>
              <a:r>
                <a:rPr kumimoji="0" lang="en-US" sz="1600" b="1" i="0" u="none" strike="noStrike" kern="1200" cap="none" spc="0" normalizeH="0" baseline="0" noProof="0" dirty="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rPr>
                <a:t>分块</a:t>
              </a:r>
              <a:endParaRPr kumimoji="0" lang="en-US" sz="1600" b="1"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grpSp>
        <p:nvGrpSpPr>
          <p:cNvPr id="102" name="Group 101">
            <a:extLst>
              <a:ext uri="{FF2B5EF4-FFF2-40B4-BE49-F238E27FC236}">
                <a16:creationId xmlns:a16="http://schemas.microsoft.com/office/drawing/2014/main" id="{2D5ACE78-D950-1A23-A70B-A9C76992E3A2}"/>
              </a:ext>
            </a:extLst>
          </p:cNvPr>
          <p:cNvGrpSpPr/>
          <p:nvPr/>
        </p:nvGrpSpPr>
        <p:grpSpPr>
          <a:xfrm>
            <a:off x="7232348" y="5279492"/>
            <a:ext cx="2102989" cy="1212288"/>
            <a:chOff x="8563474" y="5221846"/>
            <a:chExt cx="2102989" cy="1212288"/>
          </a:xfrm>
        </p:grpSpPr>
        <p:grpSp>
          <p:nvGrpSpPr>
            <p:cNvPr id="103" name="Group 102">
              <a:extLst>
                <a:ext uri="{FF2B5EF4-FFF2-40B4-BE49-F238E27FC236}">
                  <a16:creationId xmlns:a16="http://schemas.microsoft.com/office/drawing/2014/main" id="{1DF86944-77DF-85C4-8250-CFD1B5AF672D}"/>
                </a:ext>
              </a:extLst>
            </p:cNvPr>
            <p:cNvGrpSpPr/>
            <p:nvPr/>
          </p:nvGrpSpPr>
          <p:grpSpPr>
            <a:xfrm>
              <a:off x="8563474" y="5221846"/>
              <a:ext cx="2102989" cy="1212288"/>
              <a:chOff x="9772382" y="5057432"/>
              <a:chExt cx="2102989" cy="1212288"/>
            </a:xfrm>
          </p:grpSpPr>
          <p:sp>
            <p:nvSpPr>
              <p:cNvPr id="105" name="Rounded Rectangle 4">
                <a:extLst>
                  <a:ext uri="{FF2B5EF4-FFF2-40B4-BE49-F238E27FC236}">
                    <a16:creationId xmlns:a16="http://schemas.microsoft.com/office/drawing/2014/main" id="{3F34E8EE-A085-14FB-7EEC-A8DFCEDD00B3}"/>
                  </a:ext>
                </a:extLst>
              </p:cNvPr>
              <p:cNvSpPr/>
              <p:nvPr/>
            </p:nvSpPr>
            <p:spPr bwMode="auto">
              <a:xfrm>
                <a:off x="9772382" y="5057432"/>
                <a:ext cx="2102989" cy="1212288"/>
              </a:xfrm>
              <a:prstGeom prst="roundRect">
                <a:avLst>
                  <a:gd name="adj" fmla="val 5231"/>
                </a:avLst>
              </a:prstGeom>
              <a:solidFill>
                <a:srgbClr val="000000">
                  <a:lumMod val="85000"/>
                  <a:lumOff val="15000"/>
                </a:srgbClr>
              </a:solidFill>
              <a:ln w="952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06" name="Text Placeholder 142">
                <a:extLst>
                  <a:ext uri="{FF2B5EF4-FFF2-40B4-BE49-F238E27FC236}">
                    <a16:creationId xmlns:a16="http://schemas.microsoft.com/office/drawing/2014/main" id="{D39ADF72-8A64-8755-CF71-5AE82975D2EB}"/>
                  </a:ext>
                </a:extLst>
              </p:cNvPr>
              <p:cNvSpPr txBox="1">
                <a:spLocks/>
              </p:cNvSpPr>
              <p:nvPr/>
            </p:nvSpPr>
            <p:spPr>
              <a:xfrm>
                <a:off x="9951037" y="5625572"/>
                <a:ext cx="1843808" cy="276999"/>
              </a:xfrm>
              <a:prstGeom prst="rect">
                <a:avLst/>
              </a:prstGeom>
            </p:spPr>
            <p:txBody>
              <a:bodyPr vert="horz" wrap="square" lIns="0" tIns="0" rIns="146304" bIns="9144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000" b="1" kern="1200" spc="0" baseline="0" dirty="0" smtClean="0">
                    <a:solidFill>
                      <a:srgbClr val="000000"/>
                    </a:solidFill>
                    <a:latin typeface="+mn-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zh-TW" altLang="en-US" sz="12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rPr>
                  <a:t>工具、技巧和策略</a:t>
                </a:r>
                <a:endParaRPr kumimoji="0" lang="en-US" sz="12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sp>
          <p:nvSpPr>
            <p:cNvPr id="104" name="Rounded Rectangle 5">
              <a:extLst>
                <a:ext uri="{FF2B5EF4-FFF2-40B4-BE49-F238E27FC236}">
                  <a16:creationId xmlns:a16="http://schemas.microsoft.com/office/drawing/2014/main" id="{2285EFB0-9A15-5AFE-69F7-14EEB5675D2A}"/>
                </a:ext>
              </a:extLst>
            </p:cNvPr>
            <p:cNvSpPr/>
            <p:nvPr/>
          </p:nvSpPr>
          <p:spPr bwMode="auto">
            <a:xfrm>
              <a:off x="8742129" y="5297009"/>
              <a:ext cx="1745677" cy="341368"/>
            </a:xfrm>
            <a:prstGeom prst="roundRect">
              <a:avLst/>
            </a:prstGeom>
            <a:gradFill flip="none" rotWithShape="1">
              <a:gsLst>
                <a:gs pos="40000">
                  <a:srgbClr val="8DC8E8"/>
                </a:gs>
                <a:gs pos="10000">
                  <a:srgbClr val="D59ED7"/>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633" rIns="0" bIns="44087" numCol="1" spcCol="0" rtlCol="0" fromWordArt="0" anchor="ctr" anchorCtr="0" forceAA="0" compatLnSpc="1">
              <a:prstTxWarp prst="textNoShape">
                <a:avLst/>
              </a:prstTxWarp>
              <a:spAutoFit/>
            </a:bodyPr>
            <a:lstStyle/>
            <a:p>
              <a:pPr marL="0" marR="0" lvl="0" indent="0" algn="ctr" defTabSz="932021"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rPr>
                <a:t>4. Prompting</a:t>
              </a:r>
            </a:p>
          </p:txBody>
        </p:sp>
      </p:grpSp>
      <p:grpSp>
        <p:nvGrpSpPr>
          <p:cNvPr id="107" name="Group 106">
            <a:extLst>
              <a:ext uri="{FF2B5EF4-FFF2-40B4-BE49-F238E27FC236}">
                <a16:creationId xmlns:a16="http://schemas.microsoft.com/office/drawing/2014/main" id="{301B4410-7824-A674-5F3A-45429A4D1A60}"/>
              </a:ext>
            </a:extLst>
          </p:cNvPr>
          <p:cNvGrpSpPr/>
          <p:nvPr/>
        </p:nvGrpSpPr>
        <p:grpSpPr>
          <a:xfrm>
            <a:off x="9516988" y="5253272"/>
            <a:ext cx="2102989" cy="1212288"/>
            <a:chOff x="8563474" y="5221846"/>
            <a:chExt cx="2102989" cy="1212288"/>
          </a:xfrm>
        </p:grpSpPr>
        <p:grpSp>
          <p:nvGrpSpPr>
            <p:cNvPr id="108" name="Group 107">
              <a:extLst>
                <a:ext uri="{FF2B5EF4-FFF2-40B4-BE49-F238E27FC236}">
                  <a16:creationId xmlns:a16="http://schemas.microsoft.com/office/drawing/2014/main" id="{2B02CA89-924B-01AB-7879-B36256AB0690}"/>
                </a:ext>
              </a:extLst>
            </p:cNvPr>
            <p:cNvGrpSpPr/>
            <p:nvPr/>
          </p:nvGrpSpPr>
          <p:grpSpPr>
            <a:xfrm>
              <a:off x="8563474" y="5221846"/>
              <a:ext cx="2102989" cy="1212288"/>
              <a:chOff x="9772382" y="5057432"/>
              <a:chExt cx="2102989" cy="1212288"/>
            </a:xfrm>
          </p:grpSpPr>
          <p:sp>
            <p:nvSpPr>
              <p:cNvPr id="110" name="Rounded Rectangle 4">
                <a:extLst>
                  <a:ext uri="{FF2B5EF4-FFF2-40B4-BE49-F238E27FC236}">
                    <a16:creationId xmlns:a16="http://schemas.microsoft.com/office/drawing/2014/main" id="{E1EEF8C1-D17C-2C4D-B5F2-53F8AF446280}"/>
                  </a:ext>
                </a:extLst>
              </p:cNvPr>
              <p:cNvSpPr/>
              <p:nvPr/>
            </p:nvSpPr>
            <p:spPr bwMode="auto">
              <a:xfrm>
                <a:off x="9772382" y="5057432"/>
                <a:ext cx="2102989" cy="1212288"/>
              </a:xfrm>
              <a:prstGeom prst="roundRect">
                <a:avLst>
                  <a:gd name="adj" fmla="val 5231"/>
                </a:avLst>
              </a:prstGeom>
              <a:solidFill>
                <a:srgbClr val="000000">
                  <a:lumMod val="85000"/>
                  <a:lumOff val="15000"/>
                </a:srgbClr>
              </a:solidFill>
              <a:ln w="9525"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sp>
            <p:nvSpPr>
              <p:cNvPr id="111" name="Text Placeholder 142">
                <a:extLst>
                  <a:ext uri="{FF2B5EF4-FFF2-40B4-BE49-F238E27FC236}">
                    <a16:creationId xmlns:a16="http://schemas.microsoft.com/office/drawing/2014/main" id="{37E39068-6B56-F3CD-F9A4-9E7B896081E7}"/>
                  </a:ext>
                </a:extLst>
              </p:cNvPr>
              <p:cNvSpPr txBox="1">
                <a:spLocks/>
              </p:cNvSpPr>
              <p:nvPr/>
            </p:nvSpPr>
            <p:spPr>
              <a:xfrm>
                <a:off x="9951037" y="5622713"/>
                <a:ext cx="1843808" cy="276999"/>
              </a:xfrm>
              <a:prstGeom prst="rect">
                <a:avLst/>
              </a:prstGeom>
            </p:spPr>
            <p:txBody>
              <a:bodyPr vert="horz" wrap="square" lIns="0" tIns="0" rIns="146304" bIns="9144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000" b="1" kern="1200" spc="0" baseline="0" dirty="0" smtClean="0">
                    <a:solidFill>
                      <a:srgbClr val="000000"/>
                    </a:solidFill>
                    <a:latin typeface="+mn-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zh-TW" altLang="en-US" sz="12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rPr>
                  <a:t>如何展现信息？</a:t>
                </a:r>
                <a:endParaRPr kumimoji="0" lang="en-US" sz="12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sp>
          <p:nvSpPr>
            <p:cNvPr id="109" name="Rounded Rectangle 5">
              <a:extLst>
                <a:ext uri="{FF2B5EF4-FFF2-40B4-BE49-F238E27FC236}">
                  <a16:creationId xmlns:a16="http://schemas.microsoft.com/office/drawing/2014/main" id="{572ED6F8-37FE-B110-669C-6AE126055908}"/>
                </a:ext>
              </a:extLst>
            </p:cNvPr>
            <p:cNvSpPr/>
            <p:nvPr/>
          </p:nvSpPr>
          <p:spPr bwMode="auto">
            <a:xfrm>
              <a:off x="8742129" y="5297009"/>
              <a:ext cx="1745677" cy="341368"/>
            </a:xfrm>
            <a:prstGeom prst="roundRect">
              <a:avLst/>
            </a:prstGeom>
            <a:gradFill flip="none" rotWithShape="1">
              <a:gsLst>
                <a:gs pos="40000">
                  <a:srgbClr val="8DC8E8"/>
                </a:gs>
                <a:gs pos="10000">
                  <a:srgbClr val="D59ED7"/>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633" rIns="0" bIns="44087" numCol="1" spcCol="0" rtlCol="0" fromWordArt="0" anchor="ctr" anchorCtr="0" forceAA="0" compatLnSpc="1">
              <a:prstTxWarp prst="textNoShape">
                <a:avLst/>
              </a:prstTxWarp>
              <a:spAutoFit/>
            </a:bodyPr>
            <a:lstStyle/>
            <a:p>
              <a:pPr marL="0" marR="0" lvl="0" indent="0" algn="ctr" defTabSz="932021"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rPr>
                <a:t>5. </a:t>
              </a:r>
              <a:r>
                <a:rPr kumimoji="0" lang="en-US" sz="1600" b="1" i="0" u="none" strike="noStrike" kern="1200" cap="none" spc="0" normalizeH="0" baseline="0" noProof="0" dirty="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rPr>
                <a:t>用户界面</a:t>
              </a:r>
              <a:endParaRPr kumimoji="0" lang="en-US" sz="1600" b="1"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itchFamily="34" charset="0"/>
              </a:endParaRPr>
            </a:p>
          </p:txBody>
        </p:sp>
      </p:grpSp>
      <p:sp>
        <p:nvSpPr>
          <p:cNvPr id="112" name="Left Brace 111">
            <a:extLst>
              <a:ext uri="{FF2B5EF4-FFF2-40B4-BE49-F238E27FC236}">
                <a16:creationId xmlns:a16="http://schemas.microsoft.com/office/drawing/2014/main" id="{4B145389-3B48-0204-D4C0-D853E186EF1E}"/>
              </a:ext>
            </a:extLst>
          </p:cNvPr>
          <p:cNvSpPr/>
          <p:nvPr/>
        </p:nvSpPr>
        <p:spPr>
          <a:xfrm rot="10800000">
            <a:off x="5057908" y="1668343"/>
            <a:ext cx="257797" cy="1634997"/>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13" name="Group 112" descr="Document Library">
            <a:extLst>
              <a:ext uri="{FF2B5EF4-FFF2-40B4-BE49-F238E27FC236}">
                <a16:creationId xmlns:a16="http://schemas.microsoft.com/office/drawing/2014/main" id="{3811DBE0-13DC-A231-8D75-E1D314BBB68F}"/>
              </a:ext>
            </a:extLst>
          </p:cNvPr>
          <p:cNvGrpSpPr/>
          <p:nvPr/>
        </p:nvGrpSpPr>
        <p:grpSpPr>
          <a:xfrm>
            <a:off x="706574" y="1269012"/>
            <a:ext cx="1241247" cy="1210861"/>
            <a:chOff x="801527" y="4635101"/>
            <a:chExt cx="1241247" cy="1210861"/>
          </a:xfrm>
        </p:grpSpPr>
        <p:grpSp>
          <p:nvGrpSpPr>
            <p:cNvPr id="114" name="Group 113">
              <a:extLst>
                <a:ext uri="{FF2B5EF4-FFF2-40B4-BE49-F238E27FC236}">
                  <a16:creationId xmlns:a16="http://schemas.microsoft.com/office/drawing/2014/main" id="{4300C27E-3F40-9066-31C2-CCB62253E7F7}"/>
                </a:ext>
              </a:extLst>
            </p:cNvPr>
            <p:cNvGrpSpPr/>
            <p:nvPr/>
          </p:nvGrpSpPr>
          <p:grpSpPr>
            <a:xfrm>
              <a:off x="801527" y="4635101"/>
              <a:ext cx="1064714" cy="859832"/>
              <a:chOff x="663736" y="4536973"/>
              <a:chExt cx="1064714" cy="859832"/>
            </a:xfrm>
          </p:grpSpPr>
          <p:sp>
            <p:nvSpPr>
              <p:cNvPr id="116" name="TextBox 115">
                <a:extLst>
                  <a:ext uri="{FF2B5EF4-FFF2-40B4-BE49-F238E27FC236}">
                    <a16:creationId xmlns:a16="http://schemas.microsoft.com/office/drawing/2014/main" id="{E3662F0F-BD8F-D855-835B-65C1B8C8AABA}"/>
                  </a:ext>
                  <a:ext uri="{C183D7F6-B498-43B3-948B-1728B52AA6E4}">
                    <adec:decorative xmlns:adec="http://schemas.microsoft.com/office/drawing/2017/decorative" val="1"/>
                  </a:ext>
                </a:extLst>
              </p:cNvPr>
              <p:cNvSpPr txBox="1"/>
              <p:nvPr/>
            </p:nvSpPr>
            <p:spPr>
              <a:xfrm>
                <a:off x="663736" y="5150584"/>
                <a:ext cx="1064714" cy="2462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Expert Systems</a:t>
                </a:r>
                <a:endParaRPr kumimoji="0" lang="en-CA" sz="10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117" name="Picture 116">
                <a:extLst>
                  <a:ext uri="{FF2B5EF4-FFF2-40B4-BE49-F238E27FC236}">
                    <a16:creationId xmlns:a16="http://schemas.microsoft.com/office/drawing/2014/main" id="{8CDCD6F6-CAA1-A977-FB78-AAE65F6E8415}"/>
                  </a:ext>
                </a:extLst>
              </p:cNvPr>
              <p:cNvPicPr>
                <a:picLocks noChangeAspect="1"/>
              </p:cNvPicPr>
              <p:nvPr/>
            </p:nvPicPr>
            <p:blipFill>
              <a:blip r:embed="rId8"/>
              <a:stretch>
                <a:fillRect/>
              </a:stretch>
            </p:blipFill>
            <p:spPr>
              <a:xfrm>
                <a:off x="918395" y="4536973"/>
                <a:ext cx="499485" cy="543657"/>
              </a:xfrm>
              <a:prstGeom prst="rect">
                <a:avLst/>
              </a:prstGeom>
            </p:spPr>
          </p:pic>
        </p:grpSp>
        <p:cxnSp>
          <p:nvCxnSpPr>
            <p:cNvPr id="115" name="Straight Arrow Connector 114">
              <a:extLst>
                <a:ext uri="{FF2B5EF4-FFF2-40B4-BE49-F238E27FC236}">
                  <a16:creationId xmlns:a16="http://schemas.microsoft.com/office/drawing/2014/main" id="{B524382E-F07B-574B-EBF1-3E56FA66DD53}"/>
                </a:ext>
              </a:extLst>
            </p:cNvPr>
            <p:cNvCxnSpPr>
              <a:cxnSpLocks/>
            </p:cNvCxnSpPr>
            <p:nvPr/>
          </p:nvCxnSpPr>
          <p:spPr>
            <a:xfrm>
              <a:off x="1697434" y="5559389"/>
              <a:ext cx="345340" cy="286573"/>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cxnSp>
        <p:nvCxnSpPr>
          <p:cNvPr id="118" name="Straight Arrow Connector 117">
            <a:extLst>
              <a:ext uri="{FF2B5EF4-FFF2-40B4-BE49-F238E27FC236}">
                <a16:creationId xmlns:a16="http://schemas.microsoft.com/office/drawing/2014/main" id="{8D7CB96F-D473-A7A3-331A-DD4257962129}"/>
              </a:ext>
            </a:extLst>
          </p:cNvPr>
          <p:cNvCxnSpPr>
            <a:cxnSpLocks/>
          </p:cNvCxnSpPr>
          <p:nvPr/>
        </p:nvCxnSpPr>
        <p:spPr>
          <a:xfrm flipV="1">
            <a:off x="1686434" y="2768673"/>
            <a:ext cx="255218" cy="327176"/>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60661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044BA-59A6-A153-9677-99B43112FBEA}"/>
              </a:ext>
            </a:extLst>
          </p:cNvPr>
          <p:cNvSpPr>
            <a:spLocks noGrp="1"/>
          </p:cNvSpPr>
          <p:nvPr>
            <p:ph type="title"/>
          </p:nvPr>
        </p:nvSpPr>
        <p:spPr>
          <a:xfrm>
            <a:off x="588264" y="3152001"/>
            <a:ext cx="4127692" cy="553998"/>
          </a:xfrm>
        </p:spPr>
        <p:txBody>
          <a:bodyPr/>
          <a:lstStyle/>
          <a:p>
            <a:r>
              <a:rPr lang="en-US" b="1" dirty="0"/>
              <a:t>2. Chunking</a:t>
            </a:r>
          </a:p>
        </p:txBody>
      </p:sp>
      <p:grpSp>
        <p:nvGrpSpPr>
          <p:cNvPr id="3" name="Group 2">
            <a:extLst>
              <a:ext uri="{FF2B5EF4-FFF2-40B4-BE49-F238E27FC236}">
                <a16:creationId xmlns:a16="http://schemas.microsoft.com/office/drawing/2014/main" id="{7447A8DA-25C1-FC25-AAAE-67EC8EA96F8B}"/>
              </a:ext>
              <a:ext uri="{C183D7F6-B498-43B3-948B-1728B52AA6E4}">
                <adec:decorative xmlns:adec="http://schemas.microsoft.com/office/drawing/2017/decorative" val="1"/>
              </a:ext>
            </a:extLst>
          </p:cNvPr>
          <p:cNvGrpSpPr/>
          <p:nvPr/>
        </p:nvGrpSpPr>
        <p:grpSpPr>
          <a:xfrm>
            <a:off x="6858193" y="2559188"/>
            <a:ext cx="1974741" cy="1707538"/>
            <a:chOff x="2360911" y="2455812"/>
            <a:chExt cx="1974741" cy="1707538"/>
          </a:xfrm>
        </p:grpSpPr>
        <p:sp>
          <p:nvSpPr>
            <p:cNvPr id="4" name="Left Brace 3">
              <a:extLst>
                <a:ext uri="{FF2B5EF4-FFF2-40B4-BE49-F238E27FC236}">
                  <a16:creationId xmlns:a16="http://schemas.microsoft.com/office/drawing/2014/main" id="{F9802A3F-2D88-524B-5FFF-8D18DB0F5637}"/>
                </a:ext>
              </a:extLst>
            </p:cNvPr>
            <p:cNvSpPr/>
            <p:nvPr/>
          </p:nvSpPr>
          <p:spPr>
            <a:xfrm>
              <a:off x="2637973" y="2455812"/>
              <a:ext cx="257797" cy="1634997"/>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5" name="Group 4">
              <a:extLst>
                <a:ext uri="{FF2B5EF4-FFF2-40B4-BE49-F238E27FC236}">
                  <a16:creationId xmlns:a16="http://schemas.microsoft.com/office/drawing/2014/main" id="{D7858E1C-DA14-318D-0A22-EE4566EA30E5}"/>
                </a:ext>
              </a:extLst>
            </p:cNvPr>
            <p:cNvGrpSpPr/>
            <p:nvPr/>
          </p:nvGrpSpPr>
          <p:grpSpPr>
            <a:xfrm>
              <a:off x="2360911" y="2520702"/>
              <a:ext cx="1974741" cy="1642648"/>
              <a:chOff x="2360911" y="2520702"/>
              <a:chExt cx="1974741" cy="1642648"/>
            </a:xfrm>
          </p:grpSpPr>
          <p:cxnSp>
            <p:nvCxnSpPr>
              <p:cNvPr id="6" name="Straight Arrow Connector 5">
                <a:extLst>
                  <a:ext uri="{FF2B5EF4-FFF2-40B4-BE49-F238E27FC236}">
                    <a16:creationId xmlns:a16="http://schemas.microsoft.com/office/drawing/2014/main" id="{FD989A52-60E2-87DD-E724-CB64E25E321F}"/>
                  </a:ext>
                  <a:ext uri="{C183D7F6-B498-43B3-948B-1728B52AA6E4}">
                    <adec:decorative xmlns:adec="http://schemas.microsoft.com/office/drawing/2017/decorative" val="1"/>
                  </a:ext>
                </a:extLst>
              </p:cNvPr>
              <p:cNvCxnSpPr>
                <a:cxnSpLocks/>
              </p:cNvCxnSpPr>
              <p:nvPr/>
            </p:nvCxnSpPr>
            <p:spPr>
              <a:xfrm rot="10800000" flipH="1">
                <a:off x="2639863" y="3354958"/>
                <a:ext cx="430042"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0C925F5-1118-96C4-1725-C92CA117438D}"/>
                  </a:ext>
                </a:extLst>
              </p:cNvPr>
              <p:cNvCxnSpPr>
                <a:cxnSpLocks/>
                <a:endCxn id="4" idx="1"/>
              </p:cNvCxnSpPr>
              <p:nvPr/>
            </p:nvCxnSpPr>
            <p:spPr>
              <a:xfrm flipV="1">
                <a:off x="2360911" y="3273311"/>
                <a:ext cx="277062" cy="1792"/>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A56427D-542D-FD61-95E0-AD3E34CB2DDA}"/>
                  </a:ext>
                </a:extLst>
              </p:cNvPr>
              <p:cNvGrpSpPr/>
              <p:nvPr/>
            </p:nvGrpSpPr>
            <p:grpSpPr>
              <a:xfrm>
                <a:off x="2890634" y="2520702"/>
                <a:ext cx="1043338" cy="1642648"/>
                <a:chOff x="4359240" y="2721000"/>
                <a:chExt cx="1043338" cy="1642648"/>
              </a:xfrm>
            </p:grpSpPr>
            <p:grpSp>
              <p:nvGrpSpPr>
                <p:cNvPr id="14" name="Group 13">
                  <a:extLst>
                    <a:ext uri="{FF2B5EF4-FFF2-40B4-BE49-F238E27FC236}">
                      <a16:creationId xmlns:a16="http://schemas.microsoft.com/office/drawing/2014/main" id="{628A9C05-E8CF-E2EA-1945-CFF9530A8A5A}"/>
                    </a:ext>
                  </a:extLst>
                </p:cNvPr>
                <p:cNvGrpSpPr/>
                <p:nvPr/>
              </p:nvGrpSpPr>
              <p:grpSpPr>
                <a:xfrm>
                  <a:off x="4359240" y="2721000"/>
                  <a:ext cx="234010" cy="1503359"/>
                  <a:chOff x="4359240" y="2721000"/>
                  <a:chExt cx="234010" cy="1503359"/>
                </a:xfrm>
              </p:grpSpPr>
              <p:pic>
                <p:nvPicPr>
                  <p:cNvPr id="32" name="Picture 31">
                    <a:extLst>
                      <a:ext uri="{FF2B5EF4-FFF2-40B4-BE49-F238E27FC236}">
                        <a16:creationId xmlns:a16="http://schemas.microsoft.com/office/drawing/2014/main" id="{28BC8489-48A4-34D2-CFC2-7FB9D6D233B6}"/>
                      </a:ext>
                    </a:extLst>
                  </p:cNvPr>
                  <p:cNvPicPr>
                    <a:picLocks noChangeAspect="1"/>
                  </p:cNvPicPr>
                  <p:nvPr/>
                </p:nvPicPr>
                <p:blipFill>
                  <a:blip r:embed="rId3"/>
                  <a:stretch>
                    <a:fillRect/>
                  </a:stretch>
                </p:blipFill>
                <p:spPr>
                  <a:xfrm>
                    <a:off x="4359240" y="2721000"/>
                    <a:ext cx="234010" cy="283649"/>
                  </a:xfrm>
                  <a:prstGeom prst="rect">
                    <a:avLst/>
                  </a:prstGeom>
                </p:spPr>
              </p:pic>
              <p:pic>
                <p:nvPicPr>
                  <p:cNvPr id="33" name="Picture 32">
                    <a:extLst>
                      <a:ext uri="{FF2B5EF4-FFF2-40B4-BE49-F238E27FC236}">
                        <a16:creationId xmlns:a16="http://schemas.microsoft.com/office/drawing/2014/main" id="{35911C98-14E9-C195-4F7E-119733521FCE}"/>
                      </a:ext>
                    </a:extLst>
                  </p:cNvPr>
                  <p:cNvPicPr>
                    <a:picLocks noChangeAspect="1"/>
                  </p:cNvPicPr>
                  <p:nvPr/>
                </p:nvPicPr>
                <p:blipFill>
                  <a:blip r:embed="rId3"/>
                  <a:stretch>
                    <a:fillRect/>
                  </a:stretch>
                </p:blipFill>
                <p:spPr>
                  <a:xfrm>
                    <a:off x="4359240" y="3136335"/>
                    <a:ext cx="234010" cy="283649"/>
                  </a:xfrm>
                  <a:prstGeom prst="rect">
                    <a:avLst/>
                  </a:prstGeom>
                </p:spPr>
              </p:pic>
              <p:pic>
                <p:nvPicPr>
                  <p:cNvPr id="34" name="Picture 33">
                    <a:extLst>
                      <a:ext uri="{FF2B5EF4-FFF2-40B4-BE49-F238E27FC236}">
                        <a16:creationId xmlns:a16="http://schemas.microsoft.com/office/drawing/2014/main" id="{848CD993-5736-1BB1-E176-3DAFBF918791}"/>
                      </a:ext>
                    </a:extLst>
                  </p:cNvPr>
                  <p:cNvPicPr>
                    <a:picLocks noChangeAspect="1"/>
                  </p:cNvPicPr>
                  <p:nvPr/>
                </p:nvPicPr>
                <p:blipFill>
                  <a:blip r:embed="rId3"/>
                  <a:stretch>
                    <a:fillRect/>
                  </a:stretch>
                </p:blipFill>
                <p:spPr>
                  <a:xfrm>
                    <a:off x="4359240" y="3533751"/>
                    <a:ext cx="234010" cy="283649"/>
                  </a:xfrm>
                  <a:prstGeom prst="rect">
                    <a:avLst/>
                  </a:prstGeom>
                </p:spPr>
              </p:pic>
              <p:pic>
                <p:nvPicPr>
                  <p:cNvPr id="40" name="Picture 39">
                    <a:extLst>
                      <a:ext uri="{FF2B5EF4-FFF2-40B4-BE49-F238E27FC236}">
                        <a16:creationId xmlns:a16="http://schemas.microsoft.com/office/drawing/2014/main" id="{6D3585DF-811D-F2F4-093B-19160A443BB5}"/>
                      </a:ext>
                    </a:extLst>
                  </p:cNvPr>
                  <p:cNvPicPr>
                    <a:picLocks noChangeAspect="1"/>
                  </p:cNvPicPr>
                  <p:nvPr/>
                </p:nvPicPr>
                <p:blipFill>
                  <a:blip r:embed="rId3"/>
                  <a:stretch>
                    <a:fillRect/>
                  </a:stretch>
                </p:blipFill>
                <p:spPr>
                  <a:xfrm>
                    <a:off x="4359240" y="3940710"/>
                    <a:ext cx="234010" cy="283649"/>
                  </a:xfrm>
                  <a:prstGeom prst="rect">
                    <a:avLst/>
                  </a:prstGeom>
                </p:spPr>
              </p:pic>
            </p:grpSp>
            <p:grpSp>
              <p:nvGrpSpPr>
                <p:cNvPr id="15" name="Group 14">
                  <a:extLst>
                    <a:ext uri="{FF2B5EF4-FFF2-40B4-BE49-F238E27FC236}">
                      <a16:creationId xmlns:a16="http://schemas.microsoft.com/office/drawing/2014/main" id="{D1413AAE-01AD-5520-F551-4911227CEB0C}"/>
                    </a:ext>
                  </a:extLst>
                </p:cNvPr>
                <p:cNvGrpSpPr/>
                <p:nvPr/>
              </p:nvGrpSpPr>
              <p:grpSpPr>
                <a:xfrm>
                  <a:off x="4655436" y="2738919"/>
                  <a:ext cx="747142" cy="1624729"/>
                  <a:chOff x="4655436" y="2738919"/>
                  <a:chExt cx="747142" cy="1624729"/>
                </a:xfrm>
              </p:grpSpPr>
              <p:sp>
                <p:nvSpPr>
                  <p:cNvPr id="24" name="TextBox 23">
                    <a:extLst>
                      <a:ext uri="{FF2B5EF4-FFF2-40B4-BE49-F238E27FC236}">
                        <a16:creationId xmlns:a16="http://schemas.microsoft.com/office/drawing/2014/main" id="{01C7E003-A311-6EE9-CEF4-23587D0292E8}"/>
                      </a:ext>
                      <a:ext uri="{C183D7F6-B498-43B3-948B-1728B52AA6E4}">
                        <adec:decorative xmlns:adec="http://schemas.microsoft.com/office/drawing/2017/decorative" val="1"/>
                      </a:ext>
                    </a:extLst>
                  </p:cNvPr>
                  <p:cNvSpPr txBox="1"/>
                  <p:nvPr/>
                </p:nvSpPr>
                <p:spPr>
                  <a:xfrm>
                    <a:off x="4655436" y="2738919"/>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Section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sp>
                <p:nvSpPr>
                  <p:cNvPr id="29" name="TextBox 28">
                    <a:extLst>
                      <a:ext uri="{FF2B5EF4-FFF2-40B4-BE49-F238E27FC236}">
                        <a16:creationId xmlns:a16="http://schemas.microsoft.com/office/drawing/2014/main" id="{6C09A3B6-512D-E956-6B13-33BA1269D2B8}"/>
                      </a:ext>
                      <a:ext uri="{C183D7F6-B498-43B3-948B-1728B52AA6E4}">
                        <adec:decorative xmlns:adec="http://schemas.microsoft.com/office/drawing/2017/decorative" val="1"/>
                      </a:ext>
                    </a:extLst>
                  </p:cNvPr>
                  <p:cNvSpPr txBox="1"/>
                  <p:nvPr/>
                </p:nvSpPr>
                <p:spPr>
                  <a:xfrm>
                    <a:off x="4655436" y="3136335"/>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Section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30" name="TextBox 29">
                    <a:extLst>
                      <a:ext uri="{FF2B5EF4-FFF2-40B4-BE49-F238E27FC236}">
                        <a16:creationId xmlns:a16="http://schemas.microsoft.com/office/drawing/2014/main" id="{732EBFD2-8180-27DD-41E5-458900D1111E}"/>
                      </a:ext>
                      <a:ext uri="{C183D7F6-B498-43B3-948B-1728B52AA6E4}">
                        <adec:decorative xmlns:adec="http://schemas.microsoft.com/office/drawing/2017/decorative" val="1"/>
                      </a:ext>
                    </a:extLst>
                  </p:cNvPr>
                  <p:cNvSpPr txBox="1"/>
                  <p:nvPr/>
                </p:nvSpPr>
                <p:spPr>
                  <a:xfrm>
                    <a:off x="4655436" y="3543294"/>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Section 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sp>
                <p:nvSpPr>
                  <p:cNvPr id="31" name="TextBox 30">
                    <a:extLst>
                      <a:ext uri="{FF2B5EF4-FFF2-40B4-BE49-F238E27FC236}">
                        <a16:creationId xmlns:a16="http://schemas.microsoft.com/office/drawing/2014/main" id="{2B7935BB-8632-EA74-7999-94EA5112E5C8}"/>
                      </a:ext>
                      <a:ext uri="{C183D7F6-B498-43B3-948B-1728B52AA6E4}">
                        <adec:decorative xmlns:adec="http://schemas.microsoft.com/office/drawing/2017/decorative" val="1"/>
                      </a:ext>
                    </a:extLst>
                  </p:cNvPr>
                  <p:cNvSpPr txBox="1"/>
                  <p:nvPr/>
                </p:nvSpPr>
                <p:spPr>
                  <a:xfrm>
                    <a:off x="4655436" y="3963538"/>
                    <a:ext cx="74714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Section 4</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endParaRPr>
                  </a:p>
                </p:txBody>
              </p:sp>
            </p:grpSp>
          </p:grpSp>
          <p:grpSp>
            <p:nvGrpSpPr>
              <p:cNvPr id="9" name="Group 8">
                <a:extLst>
                  <a:ext uri="{FF2B5EF4-FFF2-40B4-BE49-F238E27FC236}">
                    <a16:creationId xmlns:a16="http://schemas.microsoft.com/office/drawing/2014/main" id="{139380CB-BE1D-4886-E394-548C1E813B37}"/>
                  </a:ext>
                </a:extLst>
              </p:cNvPr>
              <p:cNvGrpSpPr/>
              <p:nvPr/>
            </p:nvGrpSpPr>
            <p:grpSpPr>
              <a:xfrm>
                <a:off x="3858209" y="2653976"/>
                <a:ext cx="477443" cy="1228260"/>
                <a:chOff x="5500990" y="2854274"/>
                <a:chExt cx="477443" cy="1228260"/>
              </a:xfrm>
            </p:grpSpPr>
            <p:cxnSp>
              <p:nvCxnSpPr>
                <p:cNvPr id="10" name="Straight Arrow Connector 9">
                  <a:extLst>
                    <a:ext uri="{FF2B5EF4-FFF2-40B4-BE49-F238E27FC236}">
                      <a16:creationId xmlns:a16="http://schemas.microsoft.com/office/drawing/2014/main" id="{BACC00B1-F4A8-EF42-0CA8-A793CF0944D7}"/>
                    </a:ext>
                  </a:extLst>
                </p:cNvPr>
                <p:cNvCxnSpPr>
                  <a:cxnSpLocks/>
                </p:cNvCxnSpPr>
                <p:nvPr/>
              </p:nvCxnSpPr>
              <p:spPr>
                <a:xfrm>
                  <a:off x="5500990" y="2854274"/>
                  <a:ext cx="477443" cy="0"/>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274483E-E7AF-7711-E6A6-EE215361A016}"/>
                    </a:ext>
                  </a:extLst>
                </p:cNvPr>
                <p:cNvCxnSpPr>
                  <a:cxnSpLocks/>
                </p:cNvCxnSpPr>
                <p:nvPr/>
              </p:nvCxnSpPr>
              <p:spPr>
                <a:xfrm>
                  <a:off x="5500990" y="3278159"/>
                  <a:ext cx="477443" cy="0"/>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0DE37C7-0AF2-2FB6-27E4-6EF617845076}"/>
                    </a:ext>
                  </a:extLst>
                </p:cNvPr>
                <p:cNvCxnSpPr>
                  <a:cxnSpLocks/>
                </p:cNvCxnSpPr>
                <p:nvPr/>
              </p:nvCxnSpPr>
              <p:spPr>
                <a:xfrm>
                  <a:off x="5500990" y="3683665"/>
                  <a:ext cx="477443" cy="0"/>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ED0F611-AECB-3C3C-9392-71DF042EC4DF}"/>
                    </a:ext>
                  </a:extLst>
                </p:cNvPr>
                <p:cNvCxnSpPr>
                  <a:cxnSpLocks/>
                </p:cNvCxnSpPr>
                <p:nvPr/>
              </p:nvCxnSpPr>
              <p:spPr>
                <a:xfrm>
                  <a:off x="5500990" y="4082534"/>
                  <a:ext cx="477443" cy="0"/>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41" name="Group 40">
            <a:extLst>
              <a:ext uri="{FF2B5EF4-FFF2-40B4-BE49-F238E27FC236}">
                <a16:creationId xmlns:a16="http://schemas.microsoft.com/office/drawing/2014/main" id="{87765586-08EE-2546-A519-F04C41746731}"/>
              </a:ext>
            </a:extLst>
          </p:cNvPr>
          <p:cNvGrpSpPr/>
          <p:nvPr/>
        </p:nvGrpSpPr>
        <p:grpSpPr>
          <a:xfrm>
            <a:off x="5679682" y="3015526"/>
            <a:ext cx="1423788" cy="826947"/>
            <a:chOff x="493112" y="2279985"/>
            <a:chExt cx="1423788" cy="826947"/>
          </a:xfrm>
        </p:grpSpPr>
        <p:pic>
          <p:nvPicPr>
            <p:cNvPr id="42" name="Picture 41">
              <a:extLst>
                <a:ext uri="{FF2B5EF4-FFF2-40B4-BE49-F238E27FC236}">
                  <a16:creationId xmlns:a16="http://schemas.microsoft.com/office/drawing/2014/main" id="{EC9C2500-EE68-5478-A832-11F4A46D73FB}"/>
                </a:ext>
              </a:extLst>
            </p:cNvPr>
            <p:cNvPicPr>
              <a:picLocks noChangeAspect="1"/>
            </p:cNvPicPr>
            <p:nvPr/>
          </p:nvPicPr>
          <p:blipFill>
            <a:blip r:embed="rId4"/>
            <a:stretch>
              <a:fillRect/>
            </a:stretch>
          </p:blipFill>
          <p:spPr>
            <a:xfrm>
              <a:off x="934767" y="2279985"/>
              <a:ext cx="489280" cy="439353"/>
            </a:xfrm>
            <a:prstGeom prst="rect">
              <a:avLst/>
            </a:prstGeom>
          </p:spPr>
        </p:pic>
        <p:sp>
          <p:nvSpPr>
            <p:cNvPr id="43" name="TextBox 42">
              <a:extLst>
                <a:ext uri="{FF2B5EF4-FFF2-40B4-BE49-F238E27FC236}">
                  <a16:creationId xmlns:a16="http://schemas.microsoft.com/office/drawing/2014/main" id="{6EF2F923-D1C5-07AF-48B1-655BC7AB4D61}"/>
                </a:ext>
                <a:ext uri="{C183D7F6-B498-43B3-948B-1728B52AA6E4}">
                  <adec:decorative xmlns:adec="http://schemas.microsoft.com/office/drawing/2017/decorative" val="1"/>
                </a:ext>
              </a:extLst>
            </p:cNvPr>
            <p:cNvSpPr txBox="1"/>
            <p:nvPr/>
          </p:nvSpPr>
          <p:spPr>
            <a:xfrm>
              <a:off x="493112" y="2706822"/>
              <a:ext cx="1423788"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Document Chunking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Function</a:t>
              </a:r>
              <a:endParaRPr kumimoji="0" lang="en-CA" sz="1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p:txBody>
        </p:sp>
      </p:grpSp>
    </p:spTree>
    <p:extLst>
      <p:ext uri="{BB962C8B-B14F-4D97-AF65-F5344CB8AC3E}">
        <p14:creationId xmlns:p14="http://schemas.microsoft.com/office/powerpoint/2010/main" val="1548166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949F4-057A-FE3E-87EF-2D1D2CB0D64E}"/>
              </a:ext>
            </a:extLst>
          </p:cNvPr>
          <p:cNvSpPr>
            <a:spLocks noGrp="1"/>
          </p:cNvSpPr>
          <p:nvPr>
            <p:ph type="title"/>
          </p:nvPr>
        </p:nvSpPr>
        <p:spPr/>
        <p:txBody>
          <a:bodyPr/>
          <a:lstStyle/>
          <a:p>
            <a:r>
              <a:rPr lang="en-US" dirty="0"/>
              <a:t>Document Chunking</a:t>
            </a:r>
          </a:p>
        </p:txBody>
      </p:sp>
      <p:sp>
        <p:nvSpPr>
          <p:cNvPr id="3" name="Rectangle: Rounded Corners 2">
            <a:extLst>
              <a:ext uri="{FF2B5EF4-FFF2-40B4-BE49-F238E27FC236}">
                <a16:creationId xmlns:a16="http://schemas.microsoft.com/office/drawing/2014/main" id="{764BD61B-29CC-E1C6-F56B-23AE1A6FF188}"/>
              </a:ext>
            </a:extLst>
          </p:cNvPr>
          <p:cNvSpPr/>
          <p:nvPr/>
        </p:nvSpPr>
        <p:spPr bwMode="auto">
          <a:xfrm>
            <a:off x="994609" y="1644316"/>
            <a:ext cx="4251163" cy="4185125"/>
          </a:xfrm>
          <a:prstGeom prst="roundRect">
            <a:avLst/>
          </a:prstGeom>
          <a:noFill/>
          <a:ln w="12700">
            <a:solidFill>
              <a:schemeClr val="accent6"/>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0AB5C5D5-9C7B-F452-8626-9E7C827A1443}"/>
              </a:ext>
            </a:extLst>
          </p:cNvPr>
          <p:cNvSpPr txBox="1"/>
          <p:nvPr/>
        </p:nvSpPr>
        <p:spPr>
          <a:xfrm>
            <a:off x="1648946" y="1125184"/>
            <a:ext cx="3083477" cy="36933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effectLst/>
                <a:uLnTx/>
                <a:uFillTx/>
                <a:latin typeface="Söhne"/>
                <a:ea typeface="+mn-ea"/>
                <a:cs typeface="+mn-cs"/>
              </a:rPr>
              <a:t>Benefit Options.pdf Content</a:t>
            </a:r>
          </a:p>
        </p:txBody>
      </p:sp>
      <p:sp>
        <p:nvSpPr>
          <p:cNvPr id="5" name="TextBox 4">
            <a:extLst>
              <a:ext uri="{FF2B5EF4-FFF2-40B4-BE49-F238E27FC236}">
                <a16:creationId xmlns:a16="http://schemas.microsoft.com/office/drawing/2014/main" id="{D8C0A804-0172-3E9B-2A62-B4D979EECC89}"/>
              </a:ext>
            </a:extLst>
          </p:cNvPr>
          <p:cNvSpPr txBox="1"/>
          <p:nvPr/>
        </p:nvSpPr>
        <p:spPr>
          <a:xfrm>
            <a:off x="1404939" y="1751719"/>
            <a:ext cx="3760624" cy="3970318"/>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effectLst/>
                <a:uLnTx/>
                <a:uFillTx/>
                <a:latin typeface="Roboto Mono" panose="00000009000000000000" pitchFamily="49" charset="0"/>
                <a:ea typeface="Roboto Mono" panose="00000009000000000000" pitchFamily="49" charset="0"/>
                <a:cs typeface="+mn-cs"/>
              </a:rPr>
              <a:t>Northwind Health Plus Northwind Health Plus is a comprehensive plan that provides comprehensive coverage for medical, vision, and dental services. This plan also offers prescription drug coverage, mental health and substance abuse coverage, and coverage for preventive care services. With Northwind Health Plus, you can choose from a variety of in-network providers, including primary care physicians, specialists, hospitals, and pharmacies. This plan also offers coverage for emergency services, both in-network and out-of-network…</a:t>
            </a:r>
          </a:p>
        </p:txBody>
      </p:sp>
      <p:sp>
        <p:nvSpPr>
          <p:cNvPr id="7" name="TextBox 6">
            <a:extLst>
              <a:ext uri="{FF2B5EF4-FFF2-40B4-BE49-F238E27FC236}">
                <a16:creationId xmlns:a16="http://schemas.microsoft.com/office/drawing/2014/main" id="{2817366D-3C2E-7E86-059B-2F42D7BEA90C}"/>
              </a:ext>
            </a:extLst>
          </p:cNvPr>
          <p:cNvSpPr txBox="1"/>
          <p:nvPr/>
        </p:nvSpPr>
        <p:spPr>
          <a:xfrm>
            <a:off x="7139369" y="1125184"/>
            <a:ext cx="2252660" cy="36933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effectLst/>
                <a:uLnTx/>
                <a:uFillTx/>
                <a:latin typeface="Söhne"/>
                <a:ea typeface="+mn-ea"/>
                <a:cs typeface="+mn-cs"/>
              </a:rPr>
              <a:t>Tokenized Content</a:t>
            </a:r>
          </a:p>
        </p:txBody>
      </p:sp>
      <p:sp>
        <p:nvSpPr>
          <p:cNvPr id="8" name="TextBox 7">
            <a:extLst>
              <a:ext uri="{FF2B5EF4-FFF2-40B4-BE49-F238E27FC236}">
                <a16:creationId xmlns:a16="http://schemas.microsoft.com/office/drawing/2014/main" id="{A59691B6-5FDE-9CDE-563B-E6CAFB3E6453}"/>
              </a:ext>
            </a:extLst>
          </p:cNvPr>
          <p:cNvSpPr txBox="1"/>
          <p:nvPr/>
        </p:nvSpPr>
        <p:spPr>
          <a:xfrm>
            <a:off x="6445547" y="1751719"/>
            <a:ext cx="3640303" cy="3970318"/>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North</a:t>
            </a:r>
            <a:r>
              <a:rPr kumimoji="0" lang="en-US" sz="1400" b="0" i="0" u="none" strike="noStrike" kern="1200" cap="none" spc="0" normalizeH="0" baseline="0" noProof="0">
                <a:ln>
                  <a:noFill/>
                </a:ln>
                <a:effectLst/>
                <a:highlight>
                  <a:srgbClr val="C03BC4"/>
                </a:highlight>
                <a:uLnTx/>
                <a:uFillTx/>
                <a:latin typeface="Roboto Mono" panose="00000009000000000000" pitchFamily="49" charset="0"/>
                <a:ea typeface="Roboto Mono" panose="00000009000000000000" pitchFamily="49" charset="0"/>
                <a:cs typeface="+mn-cs"/>
              </a:rPr>
              <a:t>wind</a:t>
            </a:r>
            <a:r>
              <a:rPr kumimoji="0" lang="en-US" sz="1400" b="0" i="0" u="none" strike="noStrike" kern="1200" cap="none" spc="0" normalizeH="0" baseline="0" noProof="0">
                <a:ln>
                  <a:noFill/>
                </a:ln>
                <a:effectLst/>
                <a:highlight>
                  <a:srgbClr val="008000"/>
                </a:highlight>
                <a:uLnTx/>
                <a:uFillTx/>
                <a:latin typeface="Roboto Mono" panose="00000009000000000000" pitchFamily="49" charset="0"/>
                <a:ea typeface="Roboto Mono" panose="00000009000000000000" pitchFamily="49" charset="0"/>
                <a:cs typeface="+mn-cs"/>
              </a:rPr>
              <a:t> Health</a:t>
            </a:r>
            <a:r>
              <a:rPr kumimoji="0" lang="en-US" sz="1400" b="0" i="0" u="none" strike="noStrike" kern="1200" cap="none" spc="0" normalizeH="0" baseline="0" noProof="0">
                <a:ln>
                  <a:noFill/>
                </a:ln>
                <a:effectLst/>
                <a:highlight>
                  <a:srgbClr val="800000"/>
                </a:highlight>
                <a:uLnTx/>
                <a:uFillTx/>
                <a:latin typeface="Roboto Mono" panose="00000009000000000000" pitchFamily="49" charset="0"/>
                <a:ea typeface="Roboto Mono" panose="00000009000000000000" pitchFamily="49" charset="0"/>
                <a:cs typeface="+mn-cs"/>
              </a:rPr>
              <a:t> Plus</a:t>
            </a:r>
            <a:r>
              <a:rPr kumimoji="0" lang="en-US" sz="1400" b="0" i="0" u="none" strike="noStrike" kern="1200" cap="none" spc="0" normalizeH="0" baseline="0" noProof="0">
                <a:ln>
                  <a:noFill/>
                </a:ln>
                <a:effectLst/>
                <a:uLnTx/>
                <a:uFillTx/>
                <a:latin typeface="Roboto Mono" panose="00000009000000000000" pitchFamily="49" charset="0"/>
                <a:ea typeface="Roboto Mono" panose="00000009000000000000" pitchFamily="49" charset="0"/>
                <a:cs typeface="+mn-cs"/>
              </a:rPr>
              <a:t> </a:t>
            </a: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North</a:t>
            </a:r>
            <a:r>
              <a:rPr kumimoji="0" lang="en-US" sz="1400" b="0" i="0" u="none" strike="noStrike" kern="1200" cap="none" spc="0" normalizeH="0" baseline="0" noProof="0">
                <a:ln>
                  <a:noFill/>
                </a:ln>
                <a:effectLst/>
                <a:highlight>
                  <a:srgbClr val="C03BC4"/>
                </a:highlight>
                <a:uLnTx/>
                <a:uFillTx/>
                <a:latin typeface="Roboto Mono" panose="00000009000000000000" pitchFamily="49" charset="0"/>
                <a:ea typeface="Roboto Mono" panose="00000009000000000000" pitchFamily="49" charset="0"/>
                <a:cs typeface="+mn-cs"/>
              </a:rPr>
              <a:t>wind</a:t>
            </a:r>
            <a:r>
              <a:rPr kumimoji="0" lang="en-US" sz="1400" b="0" i="0" u="none" strike="noStrike" kern="1200" cap="none" spc="0" normalizeH="0" baseline="0" noProof="0">
                <a:ln>
                  <a:noFill/>
                </a:ln>
                <a:effectLst/>
                <a:highlight>
                  <a:srgbClr val="008000"/>
                </a:highlight>
                <a:uLnTx/>
                <a:uFillTx/>
                <a:latin typeface="Roboto Mono" panose="00000009000000000000" pitchFamily="49" charset="0"/>
                <a:ea typeface="Roboto Mono" panose="00000009000000000000" pitchFamily="49" charset="0"/>
                <a:cs typeface="+mn-cs"/>
              </a:rPr>
              <a:t> Health</a:t>
            </a:r>
            <a:r>
              <a:rPr kumimoji="0" lang="en-US" sz="1400" b="0" i="0" u="none" strike="noStrike" kern="1200" cap="none" spc="0" normalizeH="0" baseline="0" noProof="0">
                <a:ln>
                  <a:noFill/>
                </a:ln>
                <a:effectLst/>
                <a:highlight>
                  <a:srgbClr val="800000"/>
                </a:highlight>
                <a:uLnTx/>
                <a:uFillTx/>
                <a:latin typeface="Roboto Mono" panose="00000009000000000000" pitchFamily="49" charset="0"/>
                <a:ea typeface="Roboto Mono" panose="00000009000000000000" pitchFamily="49" charset="0"/>
                <a:cs typeface="+mn-cs"/>
              </a:rPr>
              <a:t> Plus</a:t>
            </a: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 is</a:t>
            </a:r>
            <a:r>
              <a:rPr kumimoji="0" lang="en-US" sz="1400" b="0" i="0" u="none" strike="noStrike" kern="1200" cap="none" spc="0" normalizeH="0" baseline="0" noProof="0">
                <a:ln>
                  <a:noFill/>
                </a:ln>
                <a:effectLst/>
                <a:highlight>
                  <a:srgbClr val="C03BC4"/>
                </a:highlight>
                <a:uLnTx/>
                <a:uFillTx/>
                <a:latin typeface="Roboto Mono" panose="00000009000000000000" pitchFamily="49" charset="0"/>
                <a:ea typeface="Roboto Mono" panose="00000009000000000000" pitchFamily="49" charset="0"/>
                <a:cs typeface="+mn-cs"/>
              </a:rPr>
              <a:t> a</a:t>
            </a:r>
            <a:r>
              <a:rPr kumimoji="0" lang="en-US" sz="1400" b="0" i="0" u="none" strike="noStrike" kern="1200" cap="none" spc="0" normalizeH="0" baseline="0" noProof="0">
                <a:ln>
                  <a:noFill/>
                </a:ln>
                <a:effectLst/>
                <a:highlight>
                  <a:srgbClr val="008000"/>
                </a:highlight>
                <a:uLnTx/>
                <a:uFillTx/>
                <a:latin typeface="Roboto Mono" panose="00000009000000000000" pitchFamily="49" charset="0"/>
                <a:ea typeface="Roboto Mono" panose="00000009000000000000" pitchFamily="49" charset="0"/>
                <a:cs typeface="+mn-cs"/>
              </a:rPr>
              <a:t> comprehensive</a:t>
            </a:r>
            <a:r>
              <a:rPr kumimoji="0" lang="en-US" sz="1400" b="0" i="0" u="none" strike="noStrike" kern="1200" cap="none" spc="0" normalizeH="0" baseline="0" noProof="0">
                <a:ln>
                  <a:noFill/>
                </a:ln>
                <a:effectLst/>
                <a:highlight>
                  <a:srgbClr val="800000"/>
                </a:highlight>
                <a:uLnTx/>
                <a:uFillTx/>
                <a:latin typeface="Roboto Mono" panose="00000009000000000000" pitchFamily="49" charset="0"/>
                <a:ea typeface="Roboto Mono" panose="00000009000000000000" pitchFamily="49" charset="0"/>
                <a:cs typeface="+mn-cs"/>
              </a:rPr>
              <a:t> plan</a:t>
            </a: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 that</a:t>
            </a:r>
            <a:r>
              <a:rPr kumimoji="0" lang="en-US" sz="1400" b="0" i="0" u="none" strike="noStrike" kern="1200" cap="none" spc="0" normalizeH="0" baseline="0" noProof="0">
                <a:ln>
                  <a:noFill/>
                </a:ln>
                <a:effectLst/>
                <a:highlight>
                  <a:srgbClr val="C03BC4"/>
                </a:highlight>
                <a:uLnTx/>
                <a:uFillTx/>
                <a:latin typeface="Roboto Mono" panose="00000009000000000000" pitchFamily="49" charset="0"/>
                <a:ea typeface="Roboto Mono" panose="00000009000000000000" pitchFamily="49" charset="0"/>
                <a:cs typeface="+mn-cs"/>
              </a:rPr>
              <a:t> provides</a:t>
            </a:r>
            <a:r>
              <a:rPr kumimoji="0" lang="en-US" sz="1400" b="0" i="0" u="none" strike="noStrike" kern="1200" cap="none" spc="0" normalizeH="0" baseline="0" noProof="0">
                <a:ln>
                  <a:noFill/>
                </a:ln>
                <a:effectLst/>
                <a:highlight>
                  <a:srgbClr val="008000"/>
                </a:highlight>
                <a:uLnTx/>
                <a:uFillTx/>
                <a:latin typeface="Roboto Mono" panose="00000009000000000000" pitchFamily="49" charset="0"/>
                <a:ea typeface="Roboto Mono" panose="00000009000000000000" pitchFamily="49" charset="0"/>
                <a:cs typeface="+mn-cs"/>
              </a:rPr>
              <a:t> comprehensive</a:t>
            </a:r>
            <a:r>
              <a:rPr kumimoji="0" lang="en-US" sz="1400" b="0" i="0" u="none" strike="noStrike" kern="1200" cap="none" spc="0" normalizeH="0" baseline="0" noProof="0">
                <a:ln>
                  <a:noFill/>
                </a:ln>
                <a:effectLst/>
                <a:highlight>
                  <a:srgbClr val="800000"/>
                </a:highlight>
                <a:uLnTx/>
                <a:uFillTx/>
                <a:latin typeface="Roboto Mono" panose="00000009000000000000" pitchFamily="49" charset="0"/>
                <a:ea typeface="Roboto Mono" panose="00000009000000000000" pitchFamily="49" charset="0"/>
                <a:cs typeface="+mn-cs"/>
              </a:rPr>
              <a:t> coverage</a:t>
            </a: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 for</a:t>
            </a:r>
            <a:r>
              <a:rPr kumimoji="0" lang="en-US" sz="1400" b="0" i="0" u="none" strike="noStrike" kern="1200" cap="none" spc="0" normalizeH="0" baseline="0" noProof="0">
                <a:ln>
                  <a:noFill/>
                </a:ln>
                <a:effectLst/>
                <a:highlight>
                  <a:srgbClr val="C03BC4"/>
                </a:highlight>
                <a:uLnTx/>
                <a:uFillTx/>
                <a:latin typeface="Roboto Mono" panose="00000009000000000000" pitchFamily="49" charset="0"/>
                <a:ea typeface="Roboto Mono" panose="00000009000000000000" pitchFamily="49" charset="0"/>
                <a:cs typeface="+mn-cs"/>
              </a:rPr>
              <a:t> medical</a:t>
            </a:r>
            <a:r>
              <a:rPr kumimoji="0" lang="en-US" sz="1400" b="0" i="0" u="none" strike="noStrike" kern="1200" cap="none" spc="0" normalizeH="0" baseline="0" noProof="0">
                <a:ln>
                  <a:noFill/>
                </a:ln>
                <a:effectLst/>
                <a:highlight>
                  <a:srgbClr val="008000"/>
                </a:highlight>
                <a:uLnTx/>
                <a:uFillTx/>
                <a:latin typeface="Roboto Mono" panose="00000009000000000000" pitchFamily="49" charset="0"/>
                <a:ea typeface="Roboto Mono" panose="00000009000000000000" pitchFamily="49" charset="0"/>
                <a:cs typeface="+mn-cs"/>
              </a:rPr>
              <a:t>,</a:t>
            </a:r>
            <a:r>
              <a:rPr kumimoji="0" lang="en-US" sz="1400" b="0" i="0" u="none" strike="noStrike" kern="1200" cap="none" spc="0" normalizeH="0" baseline="0" noProof="0">
                <a:ln>
                  <a:noFill/>
                </a:ln>
                <a:effectLst/>
                <a:uLnTx/>
                <a:uFillTx/>
                <a:latin typeface="Roboto Mono" panose="00000009000000000000" pitchFamily="49" charset="0"/>
                <a:ea typeface="Roboto Mono" panose="00000009000000000000" pitchFamily="49" charset="0"/>
                <a:cs typeface="+mn-cs"/>
              </a:rPr>
              <a:t> </a:t>
            </a:r>
            <a:r>
              <a:rPr kumimoji="0" lang="en-US" sz="1400" b="0" i="0" u="none" strike="noStrike" kern="1200" cap="none" spc="0" normalizeH="0" baseline="0" noProof="0">
                <a:ln>
                  <a:noFill/>
                </a:ln>
                <a:effectLst/>
                <a:highlight>
                  <a:srgbClr val="800000"/>
                </a:highlight>
                <a:uLnTx/>
                <a:uFillTx/>
                <a:latin typeface="Roboto Mono" panose="00000009000000000000" pitchFamily="49" charset="0"/>
                <a:ea typeface="Roboto Mono" panose="00000009000000000000" pitchFamily="49" charset="0"/>
                <a:cs typeface="+mn-cs"/>
              </a:rPr>
              <a:t>vision,</a:t>
            </a: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 and</a:t>
            </a:r>
            <a:r>
              <a:rPr kumimoji="0" lang="en-US" sz="1400" b="0" i="0" u="none" strike="noStrike" kern="1200" cap="none" spc="0" normalizeH="0" baseline="0" noProof="0">
                <a:ln>
                  <a:noFill/>
                </a:ln>
                <a:effectLst/>
                <a:highlight>
                  <a:srgbClr val="C03BC4"/>
                </a:highlight>
                <a:uLnTx/>
                <a:uFillTx/>
                <a:latin typeface="Roboto Mono" panose="00000009000000000000" pitchFamily="49" charset="0"/>
                <a:ea typeface="Roboto Mono" panose="00000009000000000000" pitchFamily="49" charset="0"/>
                <a:cs typeface="+mn-cs"/>
              </a:rPr>
              <a:t> dental</a:t>
            </a:r>
            <a:r>
              <a:rPr kumimoji="0" lang="en-US" sz="1400" b="0" i="0" u="none" strike="noStrike" kern="1200" cap="none" spc="0" normalizeH="0" baseline="0" noProof="0">
                <a:ln>
                  <a:noFill/>
                </a:ln>
                <a:effectLst/>
                <a:uLnTx/>
                <a:uFillTx/>
                <a:latin typeface="Roboto Mono" panose="00000009000000000000" pitchFamily="49" charset="0"/>
                <a:ea typeface="Roboto Mono" panose="00000009000000000000" pitchFamily="49" charset="0"/>
                <a:cs typeface="+mn-cs"/>
              </a:rPr>
              <a:t> </a:t>
            </a:r>
            <a:r>
              <a:rPr kumimoji="0" lang="en-US" sz="1400" b="0" i="0" u="none" strike="noStrike" kern="1200" cap="none" spc="0" normalizeH="0" baseline="0" noProof="0">
                <a:ln>
                  <a:noFill/>
                </a:ln>
                <a:effectLst/>
                <a:highlight>
                  <a:srgbClr val="008000"/>
                </a:highlight>
                <a:uLnTx/>
                <a:uFillTx/>
                <a:latin typeface="Roboto Mono" panose="00000009000000000000" pitchFamily="49" charset="0"/>
                <a:ea typeface="Roboto Mono" panose="00000009000000000000" pitchFamily="49" charset="0"/>
                <a:cs typeface="+mn-cs"/>
              </a:rPr>
              <a:t>services.</a:t>
            </a: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 This</a:t>
            </a:r>
            <a:r>
              <a:rPr kumimoji="0" lang="en-US" sz="1400" b="0" i="0" u="none" strike="noStrike" kern="1200" cap="none" spc="0" normalizeH="0" baseline="0" noProof="0">
                <a:ln>
                  <a:noFill/>
                </a:ln>
                <a:effectLst/>
                <a:highlight>
                  <a:srgbClr val="C03BC4"/>
                </a:highlight>
                <a:uLnTx/>
                <a:uFillTx/>
                <a:latin typeface="Roboto Mono" panose="00000009000000000000" pitchFamily="49" charset="0"/>
                <a:ea typeface="Roboto Mono" panose="00000009000000000000" pitchFamily="49" charset="0"/>
                <a:cs typeface="+mn-cs"/>
              </a:rPr>
              <a:t> plan</a:t>
            </a:r>
            <a:r>
              <a:rPr kumimoji="0" lang="en-US" sz="1400" b="0" i="0" u="none" strike="noStrike" kern="1200" cap="none" spc="0" normalizeH="0" baseline="0" noProof="0">
                <a:ln>
                  <a:noFill/>
                </a:ln>
                <a:effectLst/>
                <a:highlight>
                  <a:srgbClr val="008000"/>
                </a:highlight>
                <a:uLnTx/>
                <a:uFillTx/>
                <a:latin typeface="Roboto Mono" panose="00000009000000000000" pitchFamily="49" charset="0"/>
                <a:ea typeface="Roboto Mono" panose="00000009000000000000" pitchFamily="49" charset="0"/>
                <a:cs typeface="+mn-cs"/>
              </a:rPr>
              <a:t> also</a:t>
            </a:r>
            <a:r>
              <a:rPr kumimoji="0" lang="en-US" sz="1400" b="0" i="0" u="none" strike="noStrike" kern="1200" cap="none" spc="0" normalizeH="0" baseline="0" noProof="0">
                <a:ln>
                  <a:noFill/>
                </a:ln>
                <a:effectLst/>
                <a:highlight>
                  <a:srgbClr val="800000"/>
                </a:highlight>
                <a:uLnTx/>
                <a:uFillTx/>
                <a:latin typeface="Roboto Mono" panose="00000009000000000000" pitchFamily="49" charset="0"/>
                <a:ea typeface="Roboto Mono" panose="00000009000000000000" pitchFamily="49" charset="0"/>
                <a:cs typeface="+mn-cs"/>
              </a:rPr>
              <a:t> offers</a:t>
            </a: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 prescription</a:t>
            </a:r>
            <a:r>
              <a:rPr kumimoji="0" lang="en-US" sz="1400" b="0" i="0" u="none" strike="noStrike" kern="1200" cap="none" spc="0" normalizeH="0" baseline="0" noProof="0">
                <a:ln>
                  <a:noFill/>
                </a:ln>
                <a:effectLst/>
                <a:highlight>
                  <a:srgbClr val="C03BC4"/>
                </a:highlight>
                <a:uLnTx/>
                <a:uFillTx/>
                <a:latin typeface="Roboto Mono" panose="00000009000000000000" pitchFamily="49" charset="0"/>
                <a:ea typeface="Roboto Mono" panose="00000009000000000000" pitchFamily="49" charset="0"/>
                <a:cs typeface="+mn-cs"/>
              </a:rPr>
              <a:t> drug</a:t>
            </a:r>
            <a:r>
              <a:rPr kumimoji="0" lang="en-US" sz="1400" b="0" i="0" u="none" strike="noStrike" kern="1200" cap="none" spc="0" normalizeH="0" baseline="0" noProof="0">
                <a:ln>
                  <a:noFill/>
                </a:ln>
                <a:effectLst/>
                <a:highlight>
                  <a:srgbClr val="008000"/>
                </a:highlight>
                <a:uLnTx/>
                <a:uFillTx/>
                <a:latin typeface="Roboto Mono" panose="00000009000000000000" pitchFamily="49" charset="0"/>
                <a:ea typeface="Roboto Mono" panose="00000009000000000000" pitchFamily="49" charset="0"/>
                <a:cs typeface="+mn-cs"/>
              </a:rPr>
              <a:t> coverage,</a:t>
            </a:r>
            <a:r>
              <a:rPr kumimoji="0" lang="en-US" sz="1400" b="0" i="0" u="none" strike="noStrike" kern="1200" cap="none" spc="0" normalizeH="0" baseline="0" noProof="0">
                <a:ln>
                  <a:noFill/>
                </a:ln>
                <a:effectLst/>
                <a:highlight>
                  <a:srgbClr val="800000"/>
                </a:highlight>
                <a:uLnTx/>
                <a:uFillTx/>
                <a:latin typeface="Roboto Mono" panose="00000009000000000000" pitchFamily="49" charset="0"/>
                <a:ea typeface="Roboto Mono" panose="00000009000000000000" pitchFamily="49" charset="0"/>
                <a:cs typeface="+mn-cs"/>
              </a:rPr>
              <a:t> mental</a:t>
            </a: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 health</a:t>
            </a:r>
            <a:r>
              <a:rPr kumimoji="0" lang="en-US" sz="1400" b="0" i="0" u="none" strike="noStrike" kern="1200" cap="none" spc="0" normalizeH="0" baseline="0" noProof="0">
                <a:ln>
                  <a:noFill/>
                </a:ln>
                <a:effectLst/>
                <a:highlight>
                  <a:srgbClr val="C03BC4"/>
                </a:highlight>
                <a:uLnTx/>
                <a:uFillTx/>
                <a:latin typeface="Roboto Mono" panose="00000009000000000000" pitchFamily="49" charset="0"/>
                <a:ea typeface="Roboto Mono" panose="00000009000000000000" pitchFamily="49" charset="0"/>
                <a:cs typeface="+mn-cs"/>
              </a:rPr>
              <a:t> and</a:t>
            </a:r>
            <a:r>
              <a:rPr kumimoji="0" lang="en-US" sz="1400" b="0" i="0" u="none" strike="noStrike" kern="1200" cap="none" spc="0" normalizeH="0" baseline="0" noProof="0">
                <a:ln>
                  <a:noFill/>
                </a:ln>
                <a:effectLst/>
                <a:highlight>
                  <a:srgbClr val="008000"/>
                </a:highlight>
                <a:uLnTx/>
                <a:uFillTx/>
                <a:latin typeface="Roboto Mono" panose="00000009000000000000" pitchFamily="49" charset="0"/>
                <a:ea typeface="Roboto Mono" panose="00000009000000000000" pitchFamily="49" charset="0"/>
                <a:cs typeface="+mn-cs"/>
              </a:rPr>
              <a:t> substance</a:t>
            </a:r>
            <a:r>
              <a:rPr kumimoji="0" lang="en-US" sz="1400" b="0" i="0" u="none" strike="noStrike" kern="1200" cap="none" spc="0" normalizeH="0" baseline="0" noProof="0">
                <a:ln>
                  <a:noFill/>
                </a:ln>
                <a:effectLst/>
                <a:highlight>
                  <a:srgbClr val="800000"/>
                </a:highlight>
                <a:uLnTx/>
                <a:uFillTx/>
                <a:latin typeface="Roboto Mono" panose="00000009000000000000" pitchFamily="49" charset="0"/>
                <a:ea typeface="Roboto Mono" panose="00000009000000000000" pitchFamily="49" charset="0"/>
                <a:cs typeface="+mn-cs"/>
              </a:rPr>
              <a:t> abuse</a:t>
            </a: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 coverage</a:t>
            </a:r>
            <a:r>
              <a:rPr kumimoji="0" lang="en-US" sz="1400" b="0" i="0" u="none" strike="noStrike" kern="1200" cap="none" spc="0" normalizeH="0" baseline="0" noProof="0">
                <a:ln>
                  <a:noFill/>
                </a:ln>
                <a:effectLst/>
                <a:highlight>
                  <a:srgbClr val="C03BC4"/>
                </a:highlight>
                <a:uLnTx/>
                <a:uFillTx/>
                <a:latin typeface="Roboto Mono" panose="00000009000000000000" pitchFamily="49" charset="0"/>
                <a:ea typeface="Roboto Mono" panose="00000009000000000000" pitchFamily="49" charset="0"/>
                <a:cs typeface="+mn-cs"/>
              </a:rPr>
              <a:t>, and</a:t>
            </a: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 coverage</a:t>
            </a:r>
            <a:r>
              <a:rPr kumimoji="0" lang="en-US" sz="1400" b="0" i="0" u="none" strike="noStrike" kern="1200" cap="none" spc="0" normalizeH="0" baseline="0" noProof="0">
                <a:ln>
                  <a:noFill/>
                </a:ln>
                <a:effectLst/>
                <a:highlight>
                  <a:srgbClr val="008000"/>
                </a:highlight>
                <a:uLnTx/>
                <a:uFillTx/>
                <a:latin typeface="Roboto Mono" panose="00000009000000000000" pitchFamily="49" charset="0"/>
                <a:ea typeface="Roboto Mono" panose="00000009000000000000" pitchFamily="49" charset="0"/>
                <a:cs typeface="+mn-cs"/>
              </a:rPr>
              <a:t> for</a:t>
            </a:r>
            <a:r>
              <a:rPr kumimoji="0" lang="en-US" sz="1400" b="0" i="0" u="none" strike="noStrike" kern="1200" cap="none" spc="0" normalizeH="0" baseline="0" noProof="0">
                <a:ln>
                  <a:noFill/>
                </a:ln>
                <a:effectLst/>
                <a:highlight>
                  <a:srgbClr val="800000"/>
                </a:highlight>
                <a:uLnTx/>
                <a:uFillTx/>
                <a:latin typeface="Roboto Mono" panose="00000009000000000000" pitchFamily="49" charset="0"/>
                <a:ea typeface="Roboto Mono" panose="00000009000000000000" pitchFamily="49" charset="0"/>
                <a:cs typeface="+mn-cs"/>
              </a:rPr>
              <a:t> preventive</a:t>
            </a: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 care</a:t>
            </a:r>
            <a:r>
              <a:rPr kumimoji="0" lang="en-US" sz="1400" b="0" i="0" u="none" strike="noStrike" kern="1200" cap="none" spc="0" normalizeH="0" baseline="0" noProof="0">
                <a:ln>
                  <a:noFill/>
                </a:ln>
                <a:effectLst/>
                <a:highlight>
                  <a:srgbClr val="C03BC4"/>
                </a:highlight>
                <a:uLnTx/>
                <a:uFillTx/>
                <a:latin typeface="Roboto Mono" panose="00000009000000000000" pitchFamily="49" charset="0"/>
                <a:ea typeface="Roboto Mono" panose="00000009000000000000" pitchFamily="49" charset="0"/>
                <a:cs typeface="+mn-cs"/>
              </a:rPr>
              <a:t> services</a:t>
            </a:r>
            <a:r>
              <a:rPr kumimoji="0" lang="en-US" sz="1400" b="0" i="0" u="none" strike="noStrike" kern="1200" cap="none" spc="0" normalizeH="0" baseline="0" noProof="0">
                <a:ln>
                  <a:noFill/>
                </a:ln>
                <a:effectLst/>
                <a:highlight>
                  <a:srgbClr val="008000"/>
                </a:highlight>
                <a:uLnTx/>
                <a:uFillTx/>
                <a:latin typeface="Roboto Mono" panose="00000009000000000000" pitchFamily="49" charset="0"/>
                <a:ea typeface="Roboto Mono" panose="00000009000000000000" pitchFamily="49" charset="0"/>
                <a:cs typeface="+mn-cs"/>
              </a:rPr>
              <a:t>.</a:t>
            </a:r>
            <a:r>
              <a:rPr kumimoji="0" lang="en-US" sz="1400" b="0" i="0" u="none" strike="noStrike" kern="1200" cap="none" spc="0" normalizeH="0" baseline="0" noProof="0">
                <a:ln>
                  <a:noFill/>
                </a:ln>
                <a:effectLst/>
                <a:highlight>
                  <a:srgbClr val="800000"/>
                </a:highlight>
                <a:uLnTx/>
                <a:uFillTx/>
                <a:latin typeface="Roboto Mono" panose="00000009000000000000" pitchFamily="49" charset="0"/>
                <a:ea typeface="Roboto Mono" panose="00000009000000000000" pitchFamily="49" charset="0"/>
                <a:cs typeface="+mn-cs"/>
              </a:rPr>
              <a:t> With</a:t>
            </a: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 North</a:t>
            </a:r>
            <a:r>
              <a:rPr kumimoji="0" lang="en-US" sz="1400" b="0" i="0" u="none" strike="noStrike" kern="1200" cap="none" spc="0" normalizeH="0" baseline="0" noProof="0">
                <a:ln>
                  <a:noFill/>
                </a:ln>
                <a:effectLst/>
                <a:highlight>
                  <a:srgbClr val="C03BC4"/>
                </a:highlight>
                <a:uLnTx/>
                <a:uFillTx/>
                <a:latin typeface="Roboto Mono" panose="00000009000000000000" pitchFamily="49" charset="0"/>
                <a:ea typeface="Roboto Mono" panose="00000009000000000000" pitchFamily="49" charset="0"/>
                <a:cs typeface="+mn-cs"/>
              </a:rPr>
              <a:t>wind</a:t>
            </a:r>
            <a:r>
              <a:rPr kumimoji="0" lang="en-US" sz="1400" b="0" i="0" u="none" strike="noStrike" kern="1200" cap="none" spc="0" normalizeH="0" baseline="0" noProof="0">
                <a:ln>
                  <a:noFill/>
                </a:ln>
                <a:effectLst/>
                <a:highlight>
                  <a:srgbClr val="008000"/>
                </a:highlight>
                <a:uLnTx/>
                <a:uFillTx/>
                <a:latin typeface="Roboto Mono" panose="00000009000000000000" pitchFamily="49" charset="0"/>
                <a:ea typeface="Roboto Mono" panose="00000009000000000000" pitchFamily="49" charset="0"/>
                <a:cs typeface="+mn-cs"/>
              </a:rPr>
              <a:t> Health</a:t>
            </a:r>
            <a:r>
              <a:rPr kumimoji="0" lang="en-US" sz="1400" b="0" i="0" u="none" strike="noStrike" kern="1200" cap="none" spc="0" normalizeH="0" baseline="0" noProof="0">
                <a:ln>
                  <a:noFill/>
                </a:ln>
                <a:effectLst/>
                <a:highlight>
                  <a:srgbClr val="800000"/>
                </a:highlight>
                <a:uLnTx/>
                <a:uFillTx/>
                <a:latin typeface="Roboto Mono" panose="00000009000000000000" pitchFamily="49" charset="0"/>
                <a:ea typeface="Roboto Mono" panose="00000009000000000000" pitchFamily="49" charset="0"/>
                <a:cs typeface="+mn-cs"/>
              </a:rPr>
              <a:t> Plus,</a:t>
            </a: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 you</a:t>
            </a:r>
            <a:r>
              <a:rPr kumimoji="0" lang="en-US" sz="1400" b="0" i="0" u="none" strike="noStrike" kern="1200" cap="none" spc="0" normalizeH="0" baseline="0" noProof="0">
                <a:ln>
                  <a:noFill/>
                </a:ln>
                <a:effectLst/>
                <a:highlight>
                  <a:srgbClr val="C03BC4"/>
                </a:highlight>
                <a:uLnTx/>
                <a:uFillTx/>
                <a:latin typeface="Roboto Mono" panose="00000009000000000000" pitchFamily="49" charset="0"/>
                <a:ea typeface="Roboto Mono" panose="00000009000000000000" pitchFamily="49" charset="0"/>
                <a:cs typeface="+mn-cs"/>
              </a:rPr>
              <a:t> can</a:t>
            </a:r>
            <a:r>
              <a:rPr kumimoji="0" lang="en-US" sz="1400" b="0" i="0" u="none" strike="noStrike" kern="1200" cap="none" spc="0" normalizeH="0" baseline="0" noProof="0">
                <a:ln>
                  <a:noFill/>
                </a:ln>
                <a:effectLst/>
                <a:highlight>
                  <a:srgbClr val="008000"/>
                </a:highlight>
                <a:uLnTx/>
                <a:uFillTx/>
                <a:latin typeface="Roboto Mono" panose="00000009000000000000" pitchFamily="49" charset="0"/>
                <a:ea typeface="Roboto Mono" panose="00000009000000000000" pitchFamily="49" charset="0"/>
                <a:cs typeface="+mn-cs"/>
              </a:rPr>
              <a:t> choose</a:t>
            </a:r>
            <a:r>
              <a:rPr kumimoji="0" lang="en-US" sz="1400" b="0" i="0" u="none" strike="noStrike" kern="1200" cap="none" spc="0" normalizeH="0" baseline="0" noProof="0">
                <a:ln>
                  <a:noFill/>
                </a:ln>
                <a:effectLst/>
                <a:highlight>
                  <a:srgbClr val="800000"/>
                </a:highlight>
                <a:uLnTx/>
                <a:uFillTx/>
                <a:latin typeface="Roboto Mono" panose="00000009000000000000" pitchFamily="49" charset="0"/>
                <a:ea typeface="Roboto Mono" panose="00000009000000000000" pitchFamily="49" charset="0"/>
                <a:cs typeface="+mn-cs"/>
              </a:rPr>
              <a:t> from</a:t>
            </a: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 a</a:t>
            </a:r>
            <a:r>
              <a:rPr kumimoji="0" lang="en-US" sz="1400" b="0" i="0" u="none" strike="noStrike" kern="1200" cap="none" spc="0" normalizeH="0" baseline="0" noProof="0">
                <a:ln>
                  <a:noFill/>
                </a:ln>
                <a:effectLst/>
                <a:highlight>
                  <a:srgbClr val="C03BC4"/>
                </a:highlight>
                <a:uLnTx/>
                <a:uFillTx/>
                <a:latin typeface="Roboto Mono" panose="00000009000000000000" pitchFamily="49" charset="0"/>
                <a:ea typeface="Roboto Mono" panose="00000009000000000000" pitchFamily="49" charset="0"/>
                <a:cs typeface="+mn-cs"/>
              </a:rPr>
              <a:t> variety</a:t>
            </a:r>
            <a:r>
              <a:rPr kumimoji="0" lang="en-US" sz="1400" b="0" i="0" u="none" strike="noStrike" kern="1200" cap="none" spc="0" normalizeH="0" baseline="0" noProof="0">
                <a:ln>
                  <a:noFill/>
                </a:ln>
                <a:effectLst/>
                <a:highlight>
                  <a:srgbClr val="008000"/>
                </a:highlight>
                <a:uLnTx/>
                <a:uFillTx/>
                <a:latin typeface="Roboto Mono" panose="00000009000000000000" pitchFamily="49" charset="0"/>
                <a:ea typeface="Roboto Mono" panose="00000009000000000000" pitchFamily="49" charset="0"/>
                <a:cs typeface="+mn-cs"/>
              </a:rPr>
              <a:t> of</a:t>
            </a:r>
            <a:r>
              <a:rPr kumimoji="0" lang="en-US" sz="1400" b="0" i="0" u="none" strike="noStrike" kern="1200" cap="none" spc="0" normalizeH="0" baseline="0" noProof="0">
                <a:ln>
                  <a:noFill/>
                </a:ln>
                <a:effectLst/>
                <a:highlight>
                  <a:srgbClr val="800000"/>
                </a:highlight>
                <a:uLnTx/>
                <a:uFillTx/>
                <a:latin typeface="Roboto Mono" panose="00000009000000000000" pitchFamily="49" charset="0"/>
                <a:ea typeface="Roboto Mono" panose="00000009000000000000" pitchFamily="49" charset="0"/>
                <a:cs typeface="+mn-cs"/>
              </a:rPr>
              <a:t> in</a:t>
            </a: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-network</a:t>
            </a:r>
            <a:r>
              <a:rPr kumimoji="0" lang="en-US" sz="1400" b="0" i="0" u="none" strike="noStrike" kern="1200" cap="none" spc="0" normalizeH="0" baseline="0" noProof="0">
                <a:ln>
                  <a:noFill/>
                </a:ln>
                <a:effectLst/>
                <a:highlight>
                  <a:srgbClr val="C03BC4"/>
                </a:highlight>
                <a:uLnTx/>
                <a:uFillTx/>
                <a:latin typeface="Roboto Mono" panose="00000009000000000000" pitchFamily="49" charset="0"/>
                <a:ea typeface="Roboto Mono" panose="00000009000000000000" pitchFamily="49" charset="0"/>
                <a:cs typeface="+mn-cs"/>
              </a:rPr>
              <a:t> providers</a:t>
            </a:r>
            <a:r>
              <a:rPr kumimoji="0" lang="en-US" sz="1400" b="0" i="0" u="none" strike="noStrike" kern="1200" cap="none" spc="0" normalizeH="0" baseline="0" noProof="0">
                <a:ln>
                  <a:noFill/>
                </a:ln>
                <a:effectLst/>
                <a:highlight>
                  <a:srgbClr val="008000"/>
                </a:highlight>
                <a:uLnTx/>
                <a:uFillTx/>
                <a:latin typeface="Roboto Mono" panose="00000009000000000000" pitchFamily="49" charset="0"/>
                <a:ea typeface="Roboto Mono" panose="00000009000000000000" pitchFamily="49" charset="0"/>
                <a:cs typeface="+mn-cs"/>
              </a:rPr>
              <a:t>, including</a:t>
            </a:r>
            <a:r>
              <a:rPr kumimoji="0" lang="en-US" sz="1400" b="0" i="0" u="none" strike="noStrike" kern="1200" cap="none" spc="0" normalizeH="0" baseline="0" noProof="0">
                <a:ln>
                  <a:noFill/>
                </a:ln>
                <a:effectLst/>
                <a:highlight>
                  <a:srgbClr val="800000"/>
                </a:highlight>
                <a:uLnTx/>
                <a:uFillTx/>
                <a:latin typeface="Roboto Mono" panose="00000009000000000000" pitchFamily="49" charset="0"/>
                <a:ea typeface="Roboto Mono" panose="00000009000000000000" pitchFamily="49" charset="0"/>
                <a:cs typeface="+mn-cs"/>
              </a:rPr>
              <a:t> primary</a:t>
            </a: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 care</a:t>
            </a:r>
            <a:r>
              <a:rPr kumimoji="0" lang="en-US" sz="1400" b="0" i="0" u="none" strike="noStrike" kern="1200" cap="none" spc="0" normalizeH="0" baseline="0" noProof="0">
                <a:ln>
                  <a:noFill/>
                </a:ln>
                <a:effectLst/>
                <a:highlight>
                  <a:srgbClr val="C03BC4"/>
                </a:highlight>
                <a:uLnTx/>
                <a:uFillTx/>
                <a:latin typeface="Roboto Mono" panose="00000009000000000000" pitchFamily="49" charset="0"/>
                <a:ea typeface="Roboto Mono" panose="00000009000000000000" pitchFamily="49" charset="0"/>
                <a:cs typeface="+mn-cs"/>
              </a:rPr>
              <a:t> physicians</a:t>
            </a:r>
            <a:r>
              <a:rPr kumimoji="0" lang="en-US" sz="1400" b="0" i="0" u="none" strike="noStrike" kern="1200" cap="none" spc="0" normalizeH="0" baseline="0" noProof="0">
                <a:ln>
                  <a:noFill/>
                </a:ln>
                <a:effectLst/>
                <a:highlight>
                  <a:srgbClr val="008000"/>
                </a:highlight>
                <a:uLnTx/>
                <a:uFillTx/>
                <a:latin typeface="Roboto Mono" panose="00000009000000000000" pitchFamily="49" charset="0"/>
                <a:ea typeface="Roboto Mono" panose="00000009000000000000" pitchFamily="49" charset="0"/>
                <a:cs typeface="+mn-cs"/>
              </a:rPr>
              <a:t>,</a:t>
            </a:r>
            <a:r>
              <a:rPr kumimoji="0" lang="en-US" sz="1400" b="0" i="0" u="none" strike="noStrike" kern="1200" cap="none" spc="0" normalizeH="0" baseline="0" noProof="0">
                <a:ln>
                  <a:noFill/>
                </a:ln>
                <a:effectLst/>
                <a:highlight>
                  <a:srgbClr val="800000"/>
                </a:highlight>
                <a:uLnTx/>
                <a:uFillTx/>
                <a:latin typeface="Roboto Mono" panose="00000009000000000000" pitchFamily="49" charset="0"/>
                <a:ea typeface="Roboto Mono" panose="00000009000000000000" pitchFamily="49" charset="0"/>
                <a:cs typeface="+mn-cs"/>
              </a:rPr>
              <a:t> specialists</a:t>
            </a: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a:t>
            </a:r>
            <a:r>
              <a:rPr kumimoji="0" lang="en-US" sz="1400" b="0" i="0" u="none" strike="noStrike" kern="1200" cap="none" spc="0" normalizeH="0" baseline="0" noProof="0">
                <a:ln>
                  <a:noFill/>
                </a:ln>
                <a:effectLst/>
                <a:highlight>
                  <a:srgbClr val="C03BC4"/>
                </a:highlight>
                <a:uLnTx/>
                <a:uFillTx/>
                <a:latin typeface="Roboto Mono" panose="00000009000000000000" pitchFamily="49" charset="0"/>
                <a:ea typeface="Roboto Mono" panose="00000009000000000000" pitchFamily="49" charset="0"/>
                <a:cs typeface="+mn-cs"/>
              </a:rPr>
              <a:t> hospitals</a:t>
            </a:r>
            <a:r>
              <a:rPr kumimoji="0" lang="en-US" sz="1400" b="0" i="0" u="none" strike="noStrike" kern="1200" cap="none" spc="0" normalizeH="0" baseline="0" noProof="0">
                <a:ln>
                  <a:noFill/>
                </a:ln>
                <a:effectLst/>
                <a:highlight>
                  <a:srgbClr val="008000"/>
                </a:highlight>
                <a:uLnTx/>
                <a:uFillTx/>
                <a:latin typeface="Roboto Mono" panose="00000009000000000000" pitchFamily="49" charset="0"/>
                <a:ea typeface="Roboto Mono" panose="00000009000000000000" pitchFamily="49" charset="0"/>
                <a:cs typeface="+mn-cs"/>
              </a:rPr>
              <a:t>,</a:t>
            </a:r>
            <a:r>
              <a:rPr kumimoji="0" lang="en-US" sz="1400" b="0" i="0" u="none" strike="noStrike" kern="1200" cap="none" spc="0" normalizeH="0" baseline="0" noProof="0">
                <a:ln>
                  <a:noFill/>
                </a:ln>
                <a:effectLst/>
                <a:highlight>
                  <a:srgbClr val="800000"/>
                </a:highlight>
                <a:uLnTx/>
                <a:uFillTx/>
                <a:latin typeface="Roboto Mono" panose="00000009000000000000" pitchFamily="49" charset="0"/>
                <a:ea typeface="Roboto Mono" panose="00000009000000000000" pitchFamily="49" charset="0"/>
                <a:cs typeface="+mn-cs"/>
              </a:rPr>
              <a:t> and</a:t>
            </a: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 pharmacies</a:t>
            </a:r>
            <a:r>
              <a:rPr kumimoji="0" lang="en-US" sz="1400" b="0" i="0" u="none" strike="noStrike" kern="1200" cap="none" spc="0" normalizeH="0" baseline="0" noProof="0">
                <a:ln>
                  <a:noFill/>
                </a:ln>
                <a:effectLst/>
                <a:highlight>
                  <a:srgbClr val="C03BC4"/>
                </a:highlight>
                <a:uLnTx/>
                <a:uFillTx/>
                <a:latin typeface="Roboto Mono" panose="00000009000000000000" pitchFamily="49" charset="0"/>
                <a:ea typeface="Roboto Mono" panose="00000009000000000000" pitchFamily="49" charset="0"/>
                <a:cs typeface="+mn-cs"/>
              </a:rPr>
              <a:t>.</a:t>
            </a:r>
            <a:r>
              <a:rPr kumimoji="0" lang="en-US" sz="1400" b="0" i="0" u="none" strike="noStrike" kern="1200" cap="none" spc="0" normalizeH="0" baseline="0" noProof="0">
                <a:ln>
                  <a:noFill/>
                </a:ln>
                <a:effectLst/>
                <a:highlight>
                  <a:srgbClr val="008000"/>
                </a:highlight>
                <a:uLnTx/>
                <a:uFillTx/>
                <a:latin typeface="Roboto Mono" panose="00000009000000000000" pitchFamily="49" charset="0"/>
                <a:ea typeface="Roboto Mono" panose="00000009000000000000" pitchFamily="49" charset="0"/>
                <a:cs typeface="+mn-cs"/>
              </a:rPr>
              <a:t> This</a:t>
            </a:r>
            <a:r>
              <a:rPr kumimoji="0" lang="en-US" sz="1400" b="0" i="0" u="none" strike="noStrike" kern="1200" cap="none" spc="0" normalizeH="0" baseline="0" noProof="0">
                <a:ln>
                  <a:noFill/>
                </a:ln>
                <a:effectLst/>
                <a:highlight>
                  <a:srgbClr val="800000"/>
                </a:highlight>
                <a:uLnTx/>
                <a:uFillTx/>
                <a:latin typeface="Roboto Mono" panose="00000009000000000000" pitchFamily="49" charset="0"/>
                <a:ea typeface="Roboto Mono" panose="00000009000000000000" pitchFamily="49" charset="0"/>
                <a:cs typeface="+mn-cs"/>
              </a:rPr>
              <a:t> plan</a:t>
            </a: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 also</a:t>
            </a:r>
            <a:r>
              <a:rPr kumimoji="0" lang="en-US" sz="1400" b="0" i="0" u="none" strike="noStrike" kern="1200" cap="none" spc="0" normalizeH="0" baseline="0" noProof="0">
                <a:ln>
                  <a:noFill/>
                </a:ln>
                <a:effectLst/>
                <a:highlight>
                  <a:srgbClr val="C03BC4"/>
                </a:highlight>
                <a:uLnTx/>
                <a:uFillTx/>
                <a:latin typeface="Roboto Mono" panose="00000009000000000000" pitchFamily="49" charset="0"/>
                <a:ea typeface="Roboto Mono" panose="00000009000000000000" pitchFamily="49" charset="0"/>
                <a:cs typeface="+mn-cs"/>
              </a:rPr>
              <a:t> offers</a:t>
            </a:r>
            <a:r>
              <a:rPr kumimoji="0" lang="en-US" sz="1400" b="0" i="0" u="none" strike="noStrike" kern="1200" cap="none" spc="0" normalizeH="0" baseline="0" noProof="0">
                <a:ln>
                  <a:noFill/>
                </a:ln>
                <a:effectLst/>
                <a:highlight>
                  <a:srgbClr val="008000"/>
                </a:highlight>
                <a:uLnTx/>
                <a:uFillTx/>
                <a:latin typeface="Roboto Mono" panose="00000009000000000000" pitchFamily="49" charset="0"/>
                <a:ea typeface="Roboto Mono" panose="00000009000000000000" pitchFamily="49" charset="0"/>
                <a:cs typeface="+mn-cs"/>
              </a:rPr>
              <a:t> coverage</a:t>
            </a:r>
            <a:r>
              <a:rPr kumimoji="0" lang="en-US" sz="1400" b="0" i="0" u="none" strike="noStrike" kern="1200" cap="none" spc="0" normalizeH="0" baseline="0" noProof="0">
                <a:ln>
                  <a:noFill/>
                </a:ln>
                <a:effectLst/>
                <a:highlight>
                  <a:srgbClr val="800000"/>
                </a:highlight>
                <a:uLnTx/>
                <a:uFillTx/>
                <a:latin typeface="Roboto Mono" panose="00000009000000000000" pitchFamily="49" charset="0"/>
                <a:ea typeface="Roboto Mono" panose="00000009000000000000" pitchFamily="49" charset="0"/>
                <a:cs typeface="+mn-cs"/>
              </a:rPr>
              <a:t> for</a:t>
            </a: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 emergency</a:t>
            </a:r>
            <a:r>
              <a:rPr kumimoji="0" lang="en-US" sz="1400" b="0" i="0" u="none" strike="noStrike" kern="1200" cap="none" spc="0" normalizeH="0" baseline="0" noProof="0">
                <a:ln>
                  <a:noFill/>
                </a:ln>
                <a:effectLst/>
                <a:highlight>
                  <a:srgbClr val="C03BC4"/>
                </a:highlight>
                <a:uLnTx/>
                <a:uFillTx/>
                <a:latin typeface="Roboto Mono" panose="00000009000000000000" pitchFamily="49" charset="0"/>
                <a:ea typeface="Roboto Mono" panose="00000009000000000000" pitchFamily="49" charset="0"/>
                <a:cs typeface="+mn-cs"/>
              </a:rPr>
              <a:t> services</a:t>
            </a:r>
            <a:r>
              <a:rPr kumimoji="0" lang="en-US" sz="1400" b="0" i="0" u="none" strike="noStrike" kern="1200" cap="none" spc="0" normalizeH="0" baseline="0" noProof="0">
                <a:ln>
                  <a:noFill/>
                </a:ln>
                <a:effectLst/>
                <a:highlight>
                  <a:srgbClr val="008000"/>
                </a:highlight>
                <a:uLnTx/>
                <a:uFillTx/>
                <a:latin typeface="Roboto Mono" panose="00000009000000000000" pitchFamily="49" charset="0"/>
                <a:ea typeface="Roboto Mono" panose="00000009000000000000" pitchFamily="49" charset="0"/>
                <a:cs typeface="+mn-cs"/>
              </a:rPr>
              <a:t>,</a:t>
            </a:r>
            <a:r>
              <a:rPr kumimoji="0" lang="en-US" sz="1400" b="0" i="0" u="none" strike="noStrike" kern="1200" cap="none" spc="0" normalizeH="0" baseline="0" noProof="0">
                <a:ln>
                  <a:noFill/>
                </a:ln>
                <a:effectLst/>
                <a:highlight>
                  <a:srgbClr val="800000"/>
                </a:highlight>
                <a:uLnTx/>
                <a:uFillTx/>
                <a:latin typeface="Roboto Mono" panose="00000009000000000000" pitchFamily="49" charset="0"/>
                <a:ea typeface="Roboto Mono" panose="00000009000000000000" pitchFamily="49" charset="0"/>
                <a:cs typeface="+mn-cs"/>
              </a:rPr>
              <a:t> both</a:t>
            </a: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 in</a:t>
            </a:r>
            <a:r>
              <a:rPr kumimoji="0" lang="en-US" sz="1400" b="0" i="0" u="none" strike="noStrike" kern="1200" cap="none" spc="0" normalizeH="0" baseline="0" noProof="0">
                <a:ln>
                  <a:noFill/>
                </a:ln>
                <a:effectLst/>
                <a:highlight>
                  <a:srgbClr val="C03BC4"/>
                </a:highlight>
                <a:uLnTx/>
                <a:uFillTx/>
                <a:latin typeface="Roboto Mono" panose="00000009000000000000" pitchFamily="49" charset="0"/>
                <a:ea typeface="Roboto Mono" panose="00000009000000000000" pitchFamily="49" charset="0"/>
                <a:cs typeface="+mn-cs"/>
              </a:rPr>
              <a:t>-network</a:t>
            </a:r>
            <a:r>
              <a:rPr kumimoji="0" lang="en-US" sz="1400" b="0" i="0" u="none" strike="noStrike" kern="1200" cap="none" spc="0" normalizeH="0" baseline="0" noProof="0">
                <a:ln>
                  <a:noFill/>
                </a:ln>
                <a:effectLst/>
                <a:highlight>
                  <a:srgbClr val="008000"/>
                </a:highlight>
                <a:uLnTx/>
                <a:uFillTx/>
                <a:latin typeface="Roboto Mono" panose="00000009000000000000" pitchFamily="49" charset="0"/>
                <a:ea typeface="Roboto Mono" panose="00000009000000000000" pitchFamily="49" charset="0"/>
                <a:cs typeface="+mn-cs"/>
              </a:rPr>
              <a:t> and</a:t>
            </a:r>
            <a:r>
              <a:rPr kumimoji="0" lang="en-US" sz="1400" b="0" i="0" u="none" strike="noStrike" kern="1200" cap="none" spc="0" normalizeH="0" baseline="0" noProof="0">
                <a:ln>
                  <a:noFill/>
                </a:ln>
                <a:effectLst/>
                <a:highlight>
                  <a:srgbClr val="800000"/>
                </a:highlight>
                <a:uLnTx/>
                <a:uFillTx/>
                <a:latin typeface="Roboto Mono" panose="00000009000000000000" pitchFamily="49" charset="0"/>
                <a:ea typeface="Roboto Mono" panose="00000009000000000000" pitchFamily="49" charset="0"/>
                <a:cs typeface="+mn-cs"/>
              </a:rPr>
              <a:t> out</a:t>
            </a:r>
            <a:r>
              <a:rPr kumimoji="0" lang="en-US" sz="1400" b="0" i="0" u="none" strike="noStrike" kern="1200" cap="none" spc="0" normalizeH="0" baseline="0" noProof="0">
                <a:ln>
                  <a:noFill/>
                </a:ln>
                <a:effectLst/>
                <a:highlight>
                  <a:srgbClr val="702573"/>
                </a:highlight>
                <a:uLnTx/>
                <a:uFillTx/>
                <a:latin typeface="Roboto Mono" panose="00000009000000000000" pitchFamily="49" charset="0"/>
                <a:ea typeface="Roboto Mono" panose="00000009000000000000" pitchFamily="49" charset="0"/>
                <a:cs typeface="+mn-cs"/>
              </a:rPr>
              <a:t>-of</a:t>
            </a:r>
            <a:r>
              <a:rPr kumimoji="0" lang="en-US" sz="1400" b="0" i="0" u="none" strike="noStrike" kern="1200" cap="none" spc="0" normalizeH="0" baseline="0" noProof="0">
                <a:ln>
                  <a:noFill/>
                </a:ln>
                <a:effectLst/>
                <a:highlight>
                  <a:srgbClr val="C03BC4"/>
                </a:highlight>
                <a:uLnTx/>
                <a:uFillTx/>
                <a:latin typeface="Roboto Mono" panose="00000009000000000000" pitchFamily="49" charset="0"/>
                <a:ea typeface="Roboto Mono" panose="00000009000000000000" pitchFamily="49" charset="0"/>
                <a:cs typeface="+mn-cs"/>
              </a:rPr>
              <a:t>-network</a:t>
            </a:r>
            <a:r>
              <a:rPr kumimoji="0" lang="en-US" sz="1400" b="0" i="0" u="none" strike="noStrike" kern="1200" cap="none" spc="0" normalizeH="0" baseline="0" noProof="0">
                <a:ln>
                  <a:noFill/>
                </a:ln>
                <a:effectLst/>
                <a:uLnTx/>
                <a:uFillTx/>
                <a:latin typeface="Roboto Mono" panose="00000009000000000000" pitchFamily="49" charset="0"/>
                <a:ea typeface="Roboto Mono" panose="00000009000000000000" pitchFamily="49" charset="0"/>
                <a:cs typeface="+mn-cs"/>
              </a:rPr>
              <a:t>…</a:t>
            </a:r>
          </a:p>
        </p:txBody>
      </p:sp>
      <p:sp>
        <p:nvSpPr>
          <p:cNvPr id="21" name="Rectangle: Rounded Corners 20">
            <a:extLst>
              <a:ext uri="{FF2B5EF4-FFF2-40B4-BE49-F238E27FC236}">
                <a16:creationId xmlns:a16="http://schemas.microsoft.com/office/drawing/2014/main" id="{571AD555-17BE-3724-365B-B0F9BD248B9A}"/>
              </a:ext>
            </a:extLst>
          </p:cNvPr>
          <p:cNvSpPr/>
          <p:nvPr/>
        </p:nvSpPr>
        <p:spPr bwMode="auto">
          <a:xfrm>
            <a:off x="6039865" y="1652338"/>
            <a:ext cx="4251163" cy="4185125"/>
          </a:xfrm>
          <a:prstGeom prst="roundRect">
            <a:avLst/>
          </a:prstGeom>
          <a:noFill/>
          <a:ln w="12700">
            <a:solidFill>
              <a:schemeClr val="accent6"/>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9" name="Content Placeholder 2">
            <a:extLst>
              <a:ext uri="{FF2B5EF4-FFF2-40B4-BE49-F238E27FC236}">
                <a16:creationId xmlns:a16="http://schemas.microsoft.com/office/drawing/2014/main" id="{9024E5BA-2347-EEA7-A5B5-C02AF6AE74E0}"/>
              </a:ext>
            </a:extLst>
          </p:cNvPr>
          <p:cNvSpPr txBox="1">
            <a:spLocks/>
          </p:cNvSpPr>
          <p:nvPr/>
        </p:nvSpPr>
        <p:spPr>
          <a:xfrm>
            <a:off x="406441" y="6216134"/>
            <a:ext cx="11018838" cy="3693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zh-TW" altLang="en-US" sz="2400"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cs typeface="Segoe UI" panose="020B0502040204020203" pitchFamily="34" charset="0"/>
              </a:rPr>
              <a:t>当文档很长时，分块可以解决上下文长度限制</a:t>
            </a:r>
            <a:endParaRPr kumimoji="0" lang="en-US" sz="2400" b="0" i="0" u="none" strike="noStrike" kern="1200" cap="none" spc="0" normalizeH="0" baseline="0" noProof="0" dirty="0">
              <a:ln>
                <a:noFill/>
              </a:ln>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358695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91A3-2B6F-0149-19C7-9BC706399EAE}"/>
              </a:ext>
            </a:extLst>
          </p:cNvPr>
          <p:cNvSpPr>
            <a:spLocks noGrp="1"/>
          </p:cNvSpPr>
          <p:nvPr>
            <p:ph type="title"/>
          </p:nvPr>
        </p:nvSpPr>
        <p:spPr/>
        <p:txBody>
          <a:bodyPr/>
          <a:lstStyle/>
          <a:p>
            <a:r>
              <a:rPr lang="en-US" dirty="0"/>
              <a:t>Document Chunking</a:t>
            </a:r>
          </a:p>
        </p:txBody>
      </p:sp>
      <p:sp>
        <p:nvSpPr>
          <p:cNvPr id="3" name="TextBox 2">
            <a:extLst>
              <a:ext uri="{FF2B5EF4-FFF2-40B4-BE49-F238E27FC236}">
                <a16:creationId xmlns:a16="http://schemas.microsoft.com/office/drawing/2014/main" id="{75DC46D2-D39D-2719-0BF9-423C653864CA}"/>
              </a:ext>
            </a:extLst>
          </p:cNvPr>
          <p:cNvSpPr txBox="1"/>
          <p:nvPr/>
        </p:nvSpPr>
        <p:spPr>
          <a:xfrm>
            <a:off x="4001657" y="1057673"/>
            <a:ext cx="3651274" cy="584775"/>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effectLst/>
                <a:uLnTx/>
                <a:uFillTx/>
                <a:latin typeface="Söhne"/>
                <a:ea typeface="+mn-ea"/>
                <a:cs typeface="+mn-cs"/>
              </a:rPr>
              <a:t>Split by Section</a:t>
            </a:r>
          </a:p>
        </p:txBody>
      </p:sp>
      <p:sp>
        <p:nvSpPr>
          <p:cNvPr id="4" name="TextBox 3">
            <a:extLst>
              <a:ext uri="{FF2B5EF4-FFF2-40B4-BE49-F238E27FC236}">
                <a16:creationId xmlns:a16="http://schemas.microsoft.com/office/drawing/2014/main" id="{AD55F03A-538C-3EEC-A7E8-9AA6F8D73939}"/>
              </a:ext>
            </a:extLst>
          </p:cNvPr>
          <p:cNvSpPr txBox="1"/>
          <p:nvPr/>
        </p:nvSpPr>
        <p:spPr>
          <a:xfrm>
            <a:off x="206542" y="1779687"/>
            <a:ext cx="4975058" cy="39703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Roboto Mono" panose="00000009000000000000" pitchFamily="49" charset="0"/>
                <a:ea typeface="Roboto Mono" panose="00000009000000000000" pitchFamily="49" charset="0"/>
                <a:cs typeface="+mn-cs"/>
              </a:rPr>
              <a:t>Northwind Health Plus is a comprehensive plan that provides comprehensive coverage for medical, vision, and dental services. This plan also offers prescription drug coverage, mental health and substance abuse coverage, and coverage for preventive care services. </a:t>
            </a:r>
            <a:r>
              <a:rPr kumimoji="0" lang="en-US" sz="1800" b="0" i="0" u="none" strike="noStrike" kern="1200" cap="none" spc="0" normalizeH="0" baseline="0" noProof="0" dirty="0">
                <a:ln>
                  <a:noFill/>
                </a:ln>
                <a:solidFill>
                  <a:srgbClr val="D4EC8E">
                    <a:lumMod val="75000"/>
                  </a:srgbClr>
                </a:solidFill>
                <a:effectLst/>
                <a:uLnTx/>
                <a:uFillTx/>
                <a:latin typeface="Roboto Mono" panose="00000009000000000000" pitchFamily="49" charset="0"/>
                <a:ea typeface="Roboto Mono" panose="00000009000000000000" pitchFamily="49" charset="0"/>
                <a:cs typeface="+mn-cs"/>
              </a:rPr>
              <a:t>With Northwind Health Plus, you can choose from a variety of in-network providers, including primary care physicians, specialists, hospitals, </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endParaRPr kumimoji="0" lang="en-US" sz="1800" b="0" i="0" u="none" strike="noStrike" kern="1200" cap="none" spc="0" normalizeH="0" baseline="0" noProof="0" dirty="0">
              <a:ln>
                <a:noFill/>
              </a:ln>
              <a:solidFill>
                <a:srgbClr val="FFFFFF"/>
              </a:solidFill>
              <a:effectLst/>
              <a:uLnTx/>
              <a:uFillTx/>
              <a:latin typeface="Roboto Mono" panose="00000009000000000000" pitchFamily="49" charset="0"/>
              <a:ea typeface="Roboto Mono" panose="00000009000000000000" pitchFamily="49" charset="0"/>
              <a:cs typeface="+mn-cs"/>
            </a:endParaRPr>
          </a:p>
        </p:txBody>
      </p:sp>
      <p:sp>
        <p:nvSpPr>
          <p:cNvPr id="8" name="TextBox 7">
            <a:extLst>
              <a:ext uri="{FF2B5EF4-FFF2-40B4-BE49-F238E27FC236}">
                <a16:creationId xmlns:a16="http://schemas.microsoft.com/office/drawing/2014/main" id="{918C1CA2-28B8-3738-2866-B5CC85EEEAB9}"/>
              </a:ext>
            </a:extLst>
          </p:cNvPr>
          <p:cNvSpPr txBox="1"/>
          <p:nvPr/>
        </p:nvSpPr>
        <p:spPr>
          <a:xfrm>
            <a:off x="5478380" y="1779687"/>
            <a:ext cx="6633410" cy="507292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Roboto Mono" panose="00000009000000000000" pitchFamily="49" charset="0"/>
                <a:ea typeface="Roboto Mono" panose="00000009000000000000" pitchFamily="49" charset="0"/>
                <a:cs typeface="+mn-cs"/>
              </a:rPr>
              <a:t> </a:t>
            </a:r>
            <a:r>
              <a:rPr kumimoji="0" lang="en-US" sz="1800" b="0" i="0" u="none" strike="noStrike" kern="1200" cap="none" spc="0" normalizeH="0" baseline="0" noProof="0" dirty="0">
                <a:ln>
                  <a:noFill/>
                </a:ln>
                <a:solidFill>
                  <a:srgbClr val="D4EC8E">
                    <a:lumMod val="75000"/>
                  </a:srgbClr>
                </a:solidFill>
                <a:effectLst/>
                <a:uLnTx/>
                <a:uFillTx/>
                <a:latin typeface="Roboto Mono" panose="00000009000000000000" pitchFamily="49" charset="0"/>
                <a:ea typeface="Roboto Mono" panose="00000009000000000000" pitchFamily="49" charset="0"/>
                <a:cs typeface="+mn-cs"/>
              </a:rPr>
              <a:t>With Northwind Health Plus, you can choose from a variety of in-network providers, including primary care physicians, specialists, hospitals</a:t>
            </a:r>
            <a:r>
              <a:rPr kumimoji="0" lang="en-US" sz="1800" b="0" i="0" u="none" strike="noStrike" kern="1200" cap="none" spc="0" normalizeH="0" baseline="0" noProof="0" dirty="0">
                <a:ln>
                  <a:noFill/>
                </a:ln>
                <a:effectLst/>
                <a:uLnTx/>
                <a:uFillTx/>
                <a:latin typeface="Roboto Mono" panose="00000009000000000000" pitchFamily="49" charset="0"/>
                <a:ea typeface="Roboto Mono" panose="00000009000000000000" pitchFamily="49" charset="0"/>
                <a:cs typeface="+mn-cs"/>
              </a:rPr>
              <a:t>, and pharmacies. This plan also offers coverage for emergency services, both in-network and out-of-network. Northwind Standard is a basic plan that provides coverage for medical, vision, and dental services. This plan also offers coverage for preventive care services, as well as prescription drug coverage. With Northwind Standard, you can choose from a variety of in-network providers, including primary care physicians, specialists, hospitals, and pharmacies. This plan does not offer coverage for emergency services, mental health and substance abuse coverage, or out-of-network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Roboto Mono" panose="00000009000000000000" pitchFamily="49" charset="0"/>
              <a:ea typeface="Roboto Mono" panose="00000009000000000000" pitchFamily="49" charset="0"/>
              <a:cs typeface="+mn-cs"/>
            </a:endParaRPr>
          </a:p>
        </p:txBody>
      </p:sp>
      <p:cxnSp>
        <p:nvCxnSpPr>
          <p:cNvPr id="9" name="Connector: Elbow 8">
            <a:extLst>
              <a:ext uri="{FF2B5EF4-FFF2-40B4-BE49-F238E27FC236}">
                <a16:creationId xmlns:a16="http://schemas.microsoft.com/office/drawing/2014/main" id="{553FF811-88F2-B132-876E-02D21C91DEB1}"/>
              </a:ext>
              <a:ext uri="{C183D7F6-B498-43B3-948B-1728B52AA6E4}">
                <adec:decorative xmlns:adec="http://schemas.microsoft.com/office/drawing/2017/decorative" val="1"/>
              </a:ext>
            </a:extLst>
          </p:cNvPr>
          <p:cNvCxnSpPr>
            <a:cxnSpLocks/>
          </p:cNvCxnSpPr>
          <p:nvPr/>
        </p:nvCxnSpPr>
        <p:spPr>
          <a:xfrm rot="16200000" flipV="1">
            <a:off x="3441032" y="5390148"/>
            <a:ext cx="1130969" cy="232610"/>
          </a:xfrm>
          <a:prstGeom prst="bentConnector3">
            <a:avLst>
              <a:gd name="adj1" fmla="val 5000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9E2772-CB46-8B82-2C61-C2A311069C6D}"/>
              </a:ext>
            </a:extLst>
          </p:cNvPr>
          <p:cNvSpPr txBox="1"/>
          <p:nvPr/>
        </p:nvSpPr>
        <p:spPr>
          <a:xfrm>
            <a:off x="2770007" y="6089086"/>
            <a:ext cx="246329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TW" altLang="en-US" sz="1800" b="0" i="0" u="none" strike="noStrike" kern="0" cap="none" spc="0" normalizeH="0" baseline="0" noProof="0" dirty="0">
                <a:ln>
                  <a:noFill/>
                </a:ln>
                <a:effectLst/>
                <a:uLnTx/>
                <a:uFillTx/>
                <a:latin typeface="Microsoft YaHei UI" panose="020B0503020204020204" pitchFamily="34" charset="-122"/>
                <a:ea typeface="Microsoft YaHei UI" panose="020B0503020204020204" pitchFamily="34" charset="-122"/>
                <a:cs typeface="+mn-cs"/>
              </a:rPr>
              <a:t>重叠内容以保留含义</a:t>
            </a:r>
            <a:endParaRPr kumimoji="0" lang="en-US" sz="1800" b="0" i="0" u="none" strike="noStrike" kern="0" cap="none" spc="0" normalizeH="0" baseline="0" noProof="0" dirty="0">
              <a:ln>
                <a:noFill/>
              </a:ln>
              <a:effectLst/>
              <a:uLnTx/>
              <a:uFillTx/>
              <a:latin typeface="Microsoft YaHei UI" panose="020B0503020204020204" pitchFamily="34" charset="-122"/>
              <a:ea typeface="Microsoft YaHei UI" panose="020B0503020204020204" pitchFamily="34" charset="-122"/>
              <a:cs typeface="+mn-cs"/>
            </a:endParaRPr>
          </a:p>
        </p:txBody>
      </p:sp>
    </p:spTree>
    <p:extLst>
      <p:ext uri="{BB962C8B-B14F-4D97-AF65-F5344CB8AC3E}">
        <p14:creationId xmlns:p14="http://schemas.microsoft.com/office/powerpoint/2010/main" val="1384061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0567" y="457200"/>
            <a:ext cx="8519890" cy="553998"/>
          </a:xfrm>
        </p:spPr>
        <p:txBody>
          <a:bodyPr/>
          <a:lstStyle/>
          <a:p>
            <a:r>
              <a:rPr lang="en-US">
                <a:cs typeface="Segoe UI"/>
              </a:rPr>
              <a:t>RAGHack streams</a:t>
            </a:r>
            <a:endParaRPr lang="en-US"/>
          </a:p>
        </p:txBody>
      </p:sp>
      <p:sp>
        <p:nvSpPr>
          <p:cNvPr id="5" name="TextBox 4">
            <a:extLst>
              <a:ext uri="{FF2B5EF4-FFF2-40B4-BE49-F238E27FC236}">
                <a16:creationId xmlns:a16="http://schemas.microsoft.com/office/drawing/2014/main" id="{3C0F6033-6267-BF90-C61D-8DBA78E5889B}"/>
              </a:ext>
            </a:extLst>
          </p:cNvPr>
          <p:cNvSpPr txBox="1"/>
          <p:nvPr/>
        </p:nvSpPr>
        <p:spPr>
          <a:xfrm>
            <a:off x="630272" y="1332720"/>
            <a:ext cx="3261894"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Week 1: September 3 - 8</a:t>
            </a:r>
            <a:endParaRPr kumimoji="0" lang="en-US" sz="2000" b="0" i="0" u="none" strike="noStrike" kern="1200" cap="none" spc="0" normalizeH="0" baseline="0" noProof="0" err="1">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ED32EB43-CC5F-8C68-D361-3C049F90E2C3}"/>
              </a:ext>
            </a:extLst>
          </p:cNvPr>
          <p:cNvSpPr txBox="1"/>
          <p:nvPr/>
        </p:nvSpPr>
        <p:spPr>
          <a:xfrm>
            <a:off x="537156" y="3888253"/>
            <a:ext cx="3261894"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a:rPr>
              <a:t>Week 2: September 9 - 14</a:t>
            </a:r>
            <a:endParaRPr kumimoji="0" lang="en-US" sz="2000" b="0" i="0" u="none" strike="noStrike" kern="1200" cap="none" spc="0" normalizeH="0" baseline="0" noProof="0" err="1">
              <a:ln>
                <a:noFill/>
              </a:ln>
              <a:solidFill>
                <a:srgbClr val="FFFFFF"/>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043BD1E3-CBBD-85FE-D11A-9BCB91751AF7}"/>
              </a:ext>
            </a:extLst>
          </p:cNvPr>
          <p:cNvSpPr/>
          <p:nvPr/>
        </p:nvSpPr>
        <p:spPr bwMode="auto">
          <a:xfrm>
            <a:off x="2172391" y="1712059"/>
            <a:ext cx="161122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06651CB7-A65E-3B4D-043C-29AFF22B94E3}"/>
              </a:ext>
            </a:extLst>
          </p:cNvPr>
          <p:cNvSpPr/>
          <p:nvPr/>
        </p:nvSpPr>
        <p:spPr bwMode="auto">
          <a:xfrm>
            <a:off x="3707956" y="1712059"/>
            <a:ext cx="1627790"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8A881E47-2844-B99A-7771-0FB2C1E15839}"/>
              </a:ext>
            </a:extLst>
          </p:cNvPr>
          <p:cNvSpPr/>
          <p:nvPr/>
        </p:nvSpPr>
        <p:spPr bwMode="auto">
          <a:xfrm>
            <a:off x="5334629" y="1712059"/>
            <a:ext cx="157809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82C944C8-C609-7795-2DBB-328F3F0546B1}"/>
              </a:ext>
            </a:extLst>
          </p:cNvPr>
          <p:cNvSpPr/>
          <p:nvPr/>
        </p:nvSpPr>
        <p:spPr bwMode="auto">
          <a:xfrm>
            <a:off x="6919889" y="1712059"/>
            <a:ext cx="157809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0C44F135-4E22-22DE-42FD-86548D088EAD}"/>
              </a:ext>
            </a:extLst>
          </p:cNvPr>
          <p:cNvSpPr/>
          <p:nvPr/>
        </p:nvSpPr>
        <p:spPr bwMode="auto">
          <a:xfrm>
            <a:off x="8505150" y="1712059"/>
            <a:ext cx="157809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462B5D37-6823-16F1-9CEB-3C666F65A8AE}"/>
              </a:ext>
            </a:extLst>
          </p:cNvPr>
          <p:cNvSpPr/>
          <p:nvPr/>
        </p:nvSpPr>
        <p:spPr bwMode="auto">
          <a:xfrm>
            <a:off x="10082127" y="1712059"/>
            <a:ext cx="151183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237B242D-01D6-8454-5B70-3DB9FA6C34ED}"/>
              </a:ext>
            </a:extLst>
          </p:cNvPr>
          <p:cNvSpPr txBox="1"/>
          <p:nvPr/>
        </p:nvSpPr>
        <p:spPr>
          <a:xfrm>
            <a:off x="2219739" y="170897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Segoe UI"/>
              </a:rPr>
              <a:t>3 </a:t>
            </a:r>
            <a:endParaRPr kumimoji="0" lang="en-US" sz="1200" b="0" i="0" u="none" strike="noStrike" kern="1200" cap="none" spc="0" normalizeH="0" baseline="0" noProof="0">
              <a:ln>
                <a:noFill/>
              </a:ln>
              <a:solidFill>
                <a:srgbClr val="091F2C"/>
              </a:solidFill>
              <a:effectLst/>
              <a:uLnTx/>
              <a:uFillTx/>
              <a:latin typeface="Segoe UI"/>
              <a:ea typeface="+mn-ea"/>
              <a:cs typeface="Segoe UI"/>
            </a:endParaRPr>
          </a:p>
        </p:txBody>
      </p:sp>
      <p:sp>
        <p:nvSpPr>
          <p:cNvPr id="16" name="TextBox 15">
            <a:extLst>
              <a:ext uri="{FF2B5EF4-FFF2-40B4-BE49-F238E27FC236}">
                <a16:creationId xmlns:a16="http://schemas.microsoft.com/office/drawing/2014/main" id="{27E47B20-FB28-0AC5-F322-FC8393826342}"/>
              </a:ext>
            </a:extLst>
          </p:cNvPr>
          <p:cNvSpPr txBox="1"/>
          <p:nvPr/>
        </p:nvSpPr>
        <p:spPr>
          <a:xfrm>
            <a:off x="3801717" y="170897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Segoe UI"/>
              </a:rPr>
              <a:t>4</a:t>
            </a:r>
          </a:p>
        </p:txBody>
      </p:sp>
      <p:sp>
        <p:nvSpPr>
          <p:cNvPr id="18" name="TextBox 17">
            <a:extLst>
              <a:ext uri="{FF2B5EF4-FFF2-40B4-BE49-F238E27FC236}">
                <a16:creationId xmlns:a16="http://schemas.microsoft.com/office/drawing/2014/main" id="{11908D6C-639F-D781-1AEE-3A2A0F55C650}"/>
              </a:ext>
            </a:extLst>
          </p:cNvPr>
          <p:cNvSpPr txBox="1"/>
          <p:nvPr/>
        </p:nvSpPr>
        <p:spPr>
          <a:xfrm>
            <a:off x="5375412" y="170897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Segoe UI"/>
              </a:rPr>
              <a:t>5</a:t>
            </a:r>
          </a:p>
        </p:txBody>
      </p:sp>
      <p:sp>
        <p:nvSpPr>
          <p:cNvPr id="19" name="TextBox 18">
            <a:extLst>
              <a:ext uri="{FF2B5EF4-FFF2-40B4-BE49-F238E27FC236}">
                <a16:creationId xmlns:a16="http://schemas.microsoft.com/office/drawing/2014/main" id="{D56530AE-E561-87D6-F469-187B97A121C2}"/>
              </a:ext>
            </a:extLst>
          </p:cNvPr>
          <p:cNvSpPr txBox="1"/>
          <p:nvPr/>
        </p:nvSpPr>
        <p:spPr>
          <a:xfrm>
            <a:off x="6957390" y="170897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Segoe UI"/>
              </a:rPr>
              <a:t>6</a:t>
            </a:r>
          </a:p>
        </p:txBody>
      </p:sp>
      <p:sp>
        <p:nvSpPr>
          <p:cNvPr id="20" name="TextBox 19">
            <a:extLst>
              <a:ext uri="{FF2B5EF4-FFF2-40B4-BE49-F238E27FC236}">
                <a16:creationId xmlns:a16="http://schemas.microsoft.com/office/drawing/2014/main" id="{47DB5A51-3AA2-0D6F-9DBF-623F3B92BB02}"/>
              </a:ext>
            </a:extLst>
          </p:cNvPr>
          <p:cNvSpPr txBox="1"/>
          <p:nvPr/>
        </p:nvSpPr>
        <p:spPr>
          <a:xfrm>
            <a:off x="8555933" y="170897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Segoe UI"/>
              </a:rPr>
              <a:t>7</a:t>
            </a:r>
          </a:p>
        </p:txBody>
      </p:sp>
      <p:sp>
        <p:nvSpPr>
          <p:cNvPr id="21" name="TextBox 20">
            <a:extLst>
              <a:ext uri="{FF2B5EF4-FFF2-40B4-BE49-F238E27FC236}">
                <a16:creationId xmlns:a16="http://schemas.microsoft.com/office/drawing/2014/main" id="{D3C7F0B7-DFF7-3279-76C5-66C77542ECA8}"/>
              </a:ext>
            </a:extLst>
          </p:cNvPr>
          <p:cNvSpPr txBox="1"/>
          <p:nvPr/>
        </p:nvSpPr>
        <p:spPr>
          <a:xfrm>
            <a:off x="10129628" y="170897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Segoe UI"/>
              </a:rPr>
              <a:t>8</a:t>
            </a:r>
          </a:p>
        </p:txBody>
      </p:sp>
      <p:sp>
        <p:nvSpPr>
          <p:cNvPr id="24" name="TextBox 23">
            <a:extLst>
              <a:ext uri="{FF2B5EF4-FFF2-40B4-BE49-F238E27FC236}">
                <a16:creationId xmlns:a16="http://schemas.microsoft.com/office/drawing/2014/main" id="{16F01A00-9231-7F10-9B12-812DA6028059}"/>
              </a:ext>
            </a:extLst>
          </p:cNvPr>
          <p:cNvSpPr txBox="1"/>
          <p:nvPr/>
        </p:nvSpPr>
        <p:spPr>
          <a:xfrm>
            <a:off x="2935356" y="1767509"/>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TUESDAY</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25" name="TextBox 24">
            <a:extLst>
              <a:ext uri="{FF2B5EF4-FFF2-40B4-BE49-F238E27FC236}">
                <a16:creationId xmlns:a16="http://schemas.microsoft.com/office/drawing/2014/main" id="{FE5EA056-2F22-1628-953E-372399B7331D}"/>
              </a:ext>
            </a:extLst>
          </p:cNvPr>
          <p:cNvSpPr txBox="1"/>
          <p:nvPr/>
        </p:nvSpPr>
        <p:spPr>
          <a:xfrm>
            <a:off x="4210878" y="176750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WEDNESDAY</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26" name="TextBox 25">
            <a:extLst>
              <a:ext uri="{FF2B5EF4-FFF2-40B4-BE49-F238E27FC236}">
                <a16:creationId xmlns:a16="http://schemas.microsoft.com/office/drawing/2014/main" id="{D6426EA6-2FED-C261-830D-9F7EBB27117A}"/>
              </a:ext>
            </a:extLst>
          </p:cNvPr>
          <p:cNvSpPr txBox="1"/>
          <p:nvPr/>
        </p:nvSpPr>
        <p:spPr>
          <a:xfrm>
            <a:off x="5817704" y="176750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THURSDAY</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27" name="TextBox 26">
            <a:extLst>
              <a:ext uri="{FF2B5EF4-FFF2-40B4-BE49-F238E27FC236}">
                <a16:creationId xmlns:a16="http://schemas.microsoft.com/office/drawing/2014/main" id="{6098EF25-5F9F-2786-FFCF-E2D9E48BBE4D}"/>
              </a:ext>
            </a:extLst>
          </p:cNvPr>
          <p:cNvSpPr txBox="1"/>
          <p:nvPr/>
        </p:nvSpPr>
        <p:spPr>
          <a:xfrm>
            <a:off x="7366552" y="176750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FRIDAY</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28" name="TextBox 27">
            <a:extLst>
              <a:ext uri="{FF2B5EF4-FFF2-40B4-BE49-F238E27FC236}">
                <a16:creationId xmlns:a16="http://schemas.microsoft.com/office/drawing/2014/main" id="{69669B8C-3651-6DAB-30F6-04E44FCE4347}"/>
              </a:ext>
            </a:extLst>
          </p:cNvPr>
          <p:cNvSpPr txBox="1"/>
          <p:nvPr/>
        </p:nvSpPr>
        <p:spPr>
          <a:xfrm>
            <a:off x="8965095" y="176750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SATURDAY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TextBox 28">
            <a:extLst>
              <a:ext uri="{FF2B5EF4-FFF2-40B4-BE49-F238E27FC236}">
                <a16:creationId xmlns:a16="http://schemas.microsoft.com/office/drawing/2014/main" id="{FDC9E2EB-A200-4477-FA3E-2660AA560FA6}"/>
              </a:ext>
            </a:extLst>
          </p:cNvPr>
          <p:cNvSpPr txBox="1"/>
          <p:nvPr/>
        </p:nvSpPr>
        <p:spPr>
          <a:xfrm>
            <a:off x="10538791" y="176750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SUNDAY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8E9B3887-25AC-840B-2C9F-8C7A219866F2}"/>
              </a:ext>
            </a:extLst>
          </p:cNvPr>
          <p:cNvSpPr txBox="1"/>
          <p:nvPr/>
        </p:nvSpPr>
        <p:spPr>
          <a:xfrm>
            <a:off x="2236304" y="2095500"/>
            <a:ext cx="1421849" cy="13336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a:ea typeface="+mn-ea"/>
                <a:cs typeface="Segoe UI"/>
              </a:rPr>
              <a:t>RAG 101</a:t>
            </a:r>
            <a:endParaRPr kumimoji="0" lang="en-US" sz="1800" b="0" i="0" u="none" strike="noStrike" kern="1200" cap="none" spc="0" normalizeH="0" baseline="0" noProof="0">
              <a:ln>
                <a:noFill/>
              </a:ln>
              <a:solidFill>
                <a:srgbClr val="091F2C"/>
              </a:solidFill>
              <a:effectLst/>
              <a:uLnTx/>
              <a:uFillTx/>
              <a:latin typeface="Segoe UI"/>
              <a:ea typeface="+mn-ea"/>
              <a:cs typeface="Segoe UI"/>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a:ea typeface="+mn-ea"/>
                <a:cs typeface="Segoe UI"/>
              </a:rPr>
              <a:t>.NET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a:ea typeface="+mn-ea"/>
                <a:cs typeface="Segoe UI"/>
              </a:rPr>
              <a:t>Azure AI Studio</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a:ea typeface="+mn-ea"/>
                <a:cs typeface="Segoe UI"/>
              </a:rPr>
              <a:t>Python</a:t>
            </a:r>
          </a:p>
        </p:txBody>
      </p:sp>
      <p:sp>
        <p:nvSpPr>
          <p:cNvPr id="31" name="TextBox 30">
            <a:extLst>
              <a:ext uri="{FF2B5EF4-FFF2-40B4-BE49-F238E27FC236}">
                <a16:creationId xmlns:a16="http://schemas.microsoft.com/office/drawing/2014/main" id="{2E97C846-3149-D146-B450-B60555BA0BE6}"/>
              </a:ext>
            </a:extLst>
          </p:cNvPr>
          <p:cNvSpPr txBox="1"/>
          <p:nvPr/>
        </p:nvSpPr>
        <p:spPr>
          <a:xfrm>
            <a:off x="3809999" y="2103783"/>
            <a:ext cx="1421849" cy="64947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a:ea typeface="+mn-ea"/>
                <a:cs typeface="Segoe UI"/>
              </a:rPr>
              <a:t>Langchain4J</a:t>
            </a:r>
            <a:endParaRPr kumimoji="0" lang="en-US" sz="1800" b="0" i="0" u="none" strike="noStrike" kern="1200" cap="none" spc="0" normalizeH="0" baseline="0" noProof="0">
              <a:ln>
                <a:noFill/>
              </a:ln>
              <a:solidFill>
                <a:srgbClr val="091F2C"/>
              </a:solidFill>
              <a:effectLst/>
              <a:uLnTx/>
              <a:uFillTx/>
              <a:latin typeface="Segoe UI"/>
              <a:ea typeface="+mn-ea"/>
              <a:cs typeface="Segoe UI"/>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err="1">
                <a:ln>
                  <a:noFill/>
                </a:ln>
                <a:solidFill>
                  <a:srgbClr val="091F2C"/>
                </a:solidFill>
                <a:effectLst/>
                <a:uLnTx/>
                <a:uFillTx/>
                <a:latin typeface="Segoe UI"/>
                <a:ea typeface="+mn-ea"/>
                <a:cs typeface="Segoe UI"/>
              </a:rPr>
              <a:t>LangchainJS</a:t>
            </a:r>
          </a:p>
        </p:txBody>
      </p:sp>
      <p:sp>
        <p:nvSpPr>
          <p:cNvPr id="32" name="TextBox 31">
            <a:extLst>
              <a:ext uri="{FF2B5EF4-FFF2-40B4-BE49-F238E27FC236}">
                <a16:creationId xmlns:a16="http://schemas.microsoft.com/office/drawing/2014/main" id="{18FC59F9-44DD-BFC5-F05D-3BF2DCC102D5}"/>
              </a:ext>
            </a:extLst>
          </p:cNvPr>
          <p:cNvSpPr txBox="1"/>
          <p:nvPr/>
        </p:nvSpPr>
        <p:spPr>
          <a:xfrm>
            <a:off x="5458238" y="2103783"/>
            <a:ext cx="1421849" cy="16882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a:ea typeface="+mn-ea"/>
                <a:cs typeface="Segoe UI"/>
              </a:rPr>
              <a:t>Responsible AI</a:t>
            </a:r>
            <a:endParaRPr kumimoji="0" lang="en-US" sz="1800" b="0" i="0" u="none" strike="noStrike" kern="1200" cap="none" spc="0" normalizeH="0" baseline="0" noProof="0">
              <a:ln>
                <a:noFill/>
              </a:ln>
              <a:solidFill>
                <a:srgbClr val="091F2C"/>
              </a:solidFill>
              <a:effectLst/>
              <a:uLnTx/>
              <a:uFillTx/>
              <a:latin typeface="Segoe UI"/>
              <a:ea typeface="+mn-ea"/>
              <a:cs typeface="Segoe UI"/>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a:ea typeface="+mn-ea"/>
                <a:cs typeface="Segoe UI"/>
              </a:rPr>
              <a:t>MongoDB</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a:ea typeface="+mn-ea"/>
                <a:cs typeface="Segoe UI"/>
              </a:rPr>
              <a:t>Azure AI Search</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a:ea typeface="+mn-ea"/>
                <a:cs typeface="Segoe UI"/>
              </a:rPr>
              <a:t>PostgreSQL</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a:ea typeface="+mn-ea"/>
                <a:cs typeface="Segoe UI"/>
              </a:rPr>
              <a:t>Azure SQL</a:t>
            </a:r>
          </a:p>
        </p:txBody>
      </p:sp>
      <p:sp>
        <p:nvSpPr>
          <p:cNvPr id="33" name="TextBox 32">
            <a:extLst>
              <a:ext uri="{FF2B5EF4-FFF2-40B4-BE49-F238E27FC236}">
                <a16:creationId xmlns:a16="http://schemas.microsoft.com/office/drawing/2014/main" id="{1E97E7B4-C3AD-F3A5-F083-A21709446D87}"/>
              </a:ext>
            </a:extLst>
          </p:cNvPr>
          <p:cNvSpPr txBox="1"/>
          <p:nvPr/>
        </p:nvSpPr>
        <p:spPr>
          <a:xfrm>
            <a:off x="6998803" y="2145196"/>
            <a:ext cx="1421849" cy="64947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err="1">
                <a:ln>
                  <a:noFill/>
                </a:ln>
                <a:solidFill>
                  <a:srgbClr val="091F2C"/>
                </a:solidFill>
                <a:effectLst/>
                <a:uLnTx/>
                <a:uFillTx/>
                <a:latin typeface="Segoe UI"/>
                <a:ea typeface="+mn-ea"/>
                <a:cs typeface="Segoe UI"/>
              </a:rPr>
              <a:t>GraphRAG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err="1">
                <a:ln>
                  <a:noFill/>
                </a:ln>
                <a:solidFill>
                  <a:srgbClr val="091F2C"/>
                </a:solidFill>
                <a:effectLst/>
                <a:uLnTx/>
                <a:uFillTx/>
                <a:latin typeface="Segoe UI"/>
                <a:ea typeface="+mn-ea"/>
                <a:cs typeface="Segoe UI"/>
              </a:rPr>
              <a:t>Multi-channels</a:t>
            </a:r>
          </a:p>
        </p:txBody>
      </p:sp>
      <p:sp>
        <p:nvSpPr>
          <p:cNvPr id="35" name="TextBox 34">
            <a:extLst>
              <a:ext uri="{FF2B5EF4-FFF2-40B4-BE49-F238E27FC236}">
                <a16:creationId xmlns:a16="http://schemas.microsoft.com/office/drawing/2014/main" id="{B6EBC5E9-5716-728A-AFD4-6B612E96D60A}"/>
              </a:ext>
            </a:extLst>
          </p:cNvPr>
          <p:cNvSpPr txBox="1"/>
          <p:nvPr/>
        </p:nvSpPr>
        <p:spPr>
          <a:xfrm>
            <a:off x="8655324" y="2145195"/>
            <a:ext cx="1421849" cy="105048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a:ea typeface="+mn-ea"/>
                <a:cs typeface="Segoe UI"/>
              </a:rPr>
              <a:t>Hack!</a:t>
            </a:r>
            <a:endParaRPr kumimoji="0" lang="en-US" sz="18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91F2C"/>
                </a:solidFill>
                <a:effectLst/>
                <a:uLnTx/>
                <a:uFillTx/>
                <a:latin typeface="Segoe UI"/>
                <a:ea typeface="+mn-ea"/>
                <a:cs typeface="Segoe UI"/>
              </a:rPr>
              <a:t>Hack!</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91F2C"/>
                </a:solidFill>
                <a:effectLst/>
                <a:uLnTx/>
                <a:uFillTx/>
                <a:latin typeface="Segoe UI"/>
                <a:ea typeface="+mn-ea"/>
                <a:cs typeface="Segoe UI"/>
              </a:rPr>
              <a:t>Hack!</a:t>
            </a:r>
            <a:endParaRPr kumimoji="0" lang="en-US" sz="1200" b="0" i="0" u="none" strike="noStrike" kern="1200" cap="none" spc="0" normalizeH="0" baseline="0" noProof="0">
              <a:ln>
                <a:noFill/>
              </a:ln>
              <a:solidFill>
                <a:srgbClr val="091F2C"/>
              </a:solidFill>
              <a:effectLst/>
              <a:uLnTx/>
              <a:uFillTx/>
              <a:latin typeface="Segoe UI"/>
              <a:ea typeface="+mn-ea"/>
              <a:cs typeface="Segoe UI"/>
            </a:endParaRPr>
          </a:p>
        </p:txBody>
      </p:sp>
      <p:sp>
        <p:nvSpPr>
          <p:cNvPr id="36" name="TextBox 35">
            <a:extLst>
              <a:ext uri="{FF2B5EF4-FFF2-40B4-BE49-F238E27FC236}">
                <a16:creationId xmlns:a16="http://schemas.microsoft.com/office/drawing/2014/main" id="{D8DE82BC-0AE9-1C98-C6CE-37883DA5E794}"/>
              </a:ext>
            </a:extLst>
          </p:cNvPr>
          <p:cNvSpPr txBox="1"/>
          <p:nvPr/>
        </p:nvSpPr>
        <p:spPr>
          <a:xfrm>
            <a:off x="10229019" y="2145195"/>
            <a:ext cx="1421849" cy="10418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91F2C"/>
                </a:solidFill>
                <a:effectLst/>
                <a:uLnTx/>
                <a:uFillTx/>
                <a:latin typeface="Segoe UI"/>
                <a:ea typeface="+mn-ea"/>
                <a:cs typeface="Segoe UI"/>
              </a:rPr>
              <a:t>Hack!</a:t>
            </a:r>
            <a:endParaRPr kumimoji="0" lang="en-US" sz="2000" b="0" i="0" u="none" strike="noStrike" kern="1200" cap="none" spc="0" normalizeH="0" baseline="0" noProof="0">
              <a:ln>
                <a:noFill/>
              </a:ln>
              <a:solidFill>
                <a:srgbClr val="091F2C"/>
              </a:solidFill>
              <a:effectLst/>
              <a:uLnTx/>
              <a:uFillTx/>
              <a:latin typeface="Segoe UI"/>
              <a:ea typeface="+mn-ea"/>
              <a:cs typeface="Segoe UI"/>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91F2C"/>
                </a:solidFill>
                <a:effectLst/>
                <a:uLnTx/>
                <a:uFillTx/>
                <a:latin typeface="Segoe UI"/>
                <a:ea typeface="+mn-ea"/>
                <a:cs typeface="Segoe UI"/>
              </a:rPr>
              <a:t>Hack!</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a:ea typeface="+mn-ea"/>
                <a:cs typeface="Segoe UI"/>
              </a:rPr>
              <a:t>Hack!</a:t>
            </a:r>
          </a:p>
        </p:txBody>
      </p:sp>
      <p:sp>
        <p:nvSpPr>
          <p:cNvPr id="37" name="Rectangle 36">
            <a:extLst>
              <a:ext uri="{FF2B5EF4-FFF2-40B4-BE49-F238E27FC236}">
                <a16:creationId xmlns:a16="http://schemas.microsoft.com/office/drawing/2014/main" id="{627D621C-B4A2-9C2C-6EFC-94C015C24CDB}"/>
              </a:ext>
            </a:extLst>
          </p:cNvPr>
          <p:cNvSpPr/>
          <p:nvPr/>
        </p:nvSpPr>
        <p:spPr bwMode="auto">
          <a:xfrm>
            <a:off x="2188956" y="4254819"/>
            <a:ext cx="161122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0B6AF608-2C44-037C-B258-182FA45D25DB}"/>
              </a:ext>
            </a:extLst>
          </p:cNvPr>
          <p:cNvSpPr/>
          <p:nvPr/>
        </p:nvSpPr>
        <p:spPr bwMode="auto">
          <a:xfrm>
            <a:off x="3724521" y="4254819"/>
            <a:ext cx="1627790"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9" name="Rectangle 38">
            <a:extLst>
              <a:ext uri="{FF2B5EF4-FFF2-40B4-BE49-F238E27FC236}">
                <a16:creationId xmlns:a16="http://schemas.microsoft.com/office/drawing/2014/main" id="{CB1D203D-C399-3DD8-C984-1CED7803CF8A}"/>
              </a:ext>
            </a:extLst>
          </p:cNvPr>
          <p:cNvSpPr/>
          <p:nvPr/>
        </p:nvSpPr>
        <p:spPr bwMode="auto">
          <a:xfrm>
            <a:off x="5351194" y="4254819"/>
            <a:ext cx="157809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8D287354-F682-7EB4-168D-170D4861A971}"/>
              </a:ext>
            </a:extLst>
          </p:cNvPr>
          <p:cNvSpPr/>
          <p:nvPr/>
        </p:nvSpPr>
        <p:spPr bwMode="auto">
          <a:xfrm>
            <a:off x="6936454" y="4254819"/>
            <a:ext cx="157809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F0FFF31F-785E-F687-B143-7FE895B29853}"/>
              </a:ext>
            </a:extLst>
          </p:cNvPr>
          <p:cNvSpPr/>
          <p:nvPr/>
        </p:nvSpPr>
        <p:spPr bwMode="auto">
          <a:xfrm>
            <a:off x="8521715" y="4254819"/>
            <a:ext cx="157809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8D5C724D-C630-510C-D700-776FFE3ED374}"/>
              </a:ext>
            </a:extLst>
          </p:cNvPr>
          <p:cNvSpPr/>
          <p:nvPr/>
        </p:nvSpPr>
        <p:spPr bwMode="auto">
          <a:xfrm>
            <a:off x="10098692" y="4254819"/>
            <a:ext cx="151183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3" name="TextBox 42">
            <a:extLst>
              <a:ext uri="{FF2B5EF4-FFF2-40B4-BE49-F238E27FC236}">
                <a16:creationId xmlns:a16="http://schemas.microsoft.com/office/drawing/2014/main" id="{2697CCE8-88EA-CE97-E2C5-22BC0BBF61FA}"/>
              </a:ext>
            </a:extLst>
          </p:cNvPr>
          <p:cNvSpPr txBox="1"/>
          <p:nvPr/>
        </p:nvSpPr>
        <p:spPr>
          <a:xfrm>
            <a:off x="2236304" y="425173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Segoe UI"/>
              </a:rPr>
              <a:t>10 </a:t>
            </a:r>
            <a:endParaRPr kumimoji="0" lang="en-US" sz="1200" b="0" i="0" u="none" strike="noStrike" kern="1200" cap="none" spc="0" normalizeH="0" baseline="0" noProof="0">
              <a:ln>
                <a:noFill/>
              </a:ln>
              <a:solidFill>
                <a:srgbClr val="091F2C"/>
              </a:solidFill>
              <a:effectLst/>
              <a:uLnTx/>
              <a:uFillTx/>
              <a:latin typeface="Segoe UI"/>
              <a:ea typeface="+mn-ea"/>
              <a:cs typeface="Segoe UI"/>
            </a:endParaRPr>
          </a:p>
        </p:txBody>
      </p:sp>
      <p:sp>
        <p:nvSpPr>
          <p:cNvPr id="44" name="TextBox 43">
            <a:extLst>
              <a:ext uri="{FF2B5EF4-FFF2-40B4-BE49-F238E27FC236}">
                <a16:creationId xmlns:a16="http://schemas.microsoft.com/office/drawing/2014/main" id="{3EC7C703-4FBF-C945-ADAF-51E008B430ED}"/>
              </a:ext>
            </a:extLst>
          </p:cNvPr>
          <p:cNvSpPr txBox="1"/>
          <p:nvPr/>
        </p:nvSpPr>
        <p:spPr>
          <a:xfrm>
            <a:off x="3818282" y="425173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Segoe UI"/>
              </a:rPr>
              <a:t>11</a:t>
            </a:r>
          </a:p>
        </p:txBody>
      </p:sp>
      <p:sp>
        <p:nvSpPr>
          <p:cNvPr id="45" name="TextBox 44">
            <a:extLst>
              <a:ext uri="{FF2B5EF4-FFF2-40B4-BE49-F238E27FC236}">
                <a16:creationId xmlns:a16="http://schemas.microsoft.com/office/drawing/2014/main" id="{57B84E73-3774-4DEB-E025-52BC4475A3B7}"/>
              </a:ext>
            </a:extLst>
          </p:cNvPr>
          <p:cNvSpPr txBox="1"/>
          <p:nvPr/>
        </p:nvSpPr>
        <p:spPr>
          <a:xfrm>
            <a:off x="5391977" y="425173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Segoe UI"/>
              </a:rPr>
              <a:t>12</a:t>
            </a:r>
          </a:p>
        </p:txBody>
      </p:sp>
      <p:sp>
        <p:nvSpPr>
          <p:cNvPr id="46" name="TextBox 45">
            <a:extLst>
              <a:ext uri="{FF2B5EF4-FFF2-40B4-BE49-F238E27FC236}">
                <a16:creationId xmlns:a16="http://schemas.microsoft.com/office/drawing/2014/main" id="{603E90D3-ADA5-0476-CC67-4F2346E9E3F8}"/>
              </a:ext>
            </a:extLst>
          </p:cNvPr>
          <p:cNvSpPr txBox="1"/>
          <p:nvPr/>
        </p:nvSpPr>
        <p:spPr>
          <a:xfrm>
            <a:off x="6973955" y="425173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Segoe UI"/>
              </a:rPr>
              <a:t>13</a:t>
            </a:r>
          </a:p>
        </p:txBody>
      </p:sp>
      <p:sp>
        <p:nvSpPr>
          <p:cNvPr id="47" name="TextBox 46">
            <a:extLst>
              <a:ext uri="{FF2B5EF4-FFF2-40B4-BE49-F238E27FC236}">
                <a16:creationId xmlns:a16="http://schemas.microsoft.com/office/drawing/2014/main" id="{72189556-A971-CDE1-0B5C-CCC5EA438A77}"/>
              </a:ext>
            </a:extLst>
          </p:cNvPr>
          <p:cNvSpPr txBox="1"/>
          <p:nvPr/>
        </p:nvSpPr>
        <p:spPr>
          <a:xfrm>
            <a:off x="8572498" y="425173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Segoe UI"/>
              </a:rPr>
              <a:t>14</a:t>
            </a:r>
          </a:p>
        </p:txBody>
      </p:sp>
      <p:sp>
        <p:nvSpPr>
          <p:cNvPr id="48" name="TextBox 47">
            <a:extLst>
              <a:ext uri="{FF2B5EF4-FFF2-40B4-BE49-F238E27FC236}">
                <a16:creationId xmlns:a16="http://schemas.microsoft.com/office/drawing/2014/main" id="{A4BCD043-1262-BFF1-BCEE-FC2F2BC7B561}"/>
              </a:ext>
            </a:extLst>
          </p:cNvPr>
          <p:cNvSpPr txBox="1"/>
          <p:nvPr/>
        </p:nvSpPr>
        <p:spPr>
          <a:xfrm>
            <a:off x="10146193" y="425173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Segoe UI"/>
              </a:rPr>
              <a:t>15</a:t>
            </a:r>
          </a:p>
        </p:txBody>
      </p:sp>
      <p:sp>
        <p:nvSpPr>
          <p:cNvPr id="49" name="TextBox 48">
            <a:extLst>
              <a:ext uri="{FF2B5EF4-FFF2-40B4-BE49-F238E27FC236}">
                <a16:creationId xmlns:a16="http://schemas.microsoft.com/office/drawing/2014/main" id="{8B19F473-4173-4F5A-EA66-DA1B80F71478}"/>
              </a:ext>
            </a:extLst>
          </p:cNvPr>
          <p:cNvSpPr txBox="1"/>
          <p:nvPr/>
        </p:nvSpPr>
        <p:spPr>
          <a:xfrm>
            <a:off x="2951921" y="4310269"/>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TUESDAY</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50" name="TextBox 49">
            <a:extLst>
              <a:ext uri="{FF2B5EF4-FFF2-40B4-BE49-F238E27FC236}">
                <a16:creationId xmlns:a16="http://schemas.microsoft.com/office/drawing/2014/main" id="{C894F1A1-D821-9D9B-F243-0A2535143816}"/>
              </a:ext>
            </a:extLst>
          </p:cNvPr>
          <p:cNvSpPr txBox="1"/>
          <p:nvPr/>
        </p:nvSpPr>
        <p:spPr>
          <a:xfrm>
            <a:off x="4227443" y="431026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WEDNESDAY</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51" name="TextBox 50">
            <a:extLst>
              <a:ext uri="{FF2B5EF4-FFF2-40B4-BE49-F238E27FC236}">
                <a16:creationId xmlns:a16="http://schemas.microsoft.com/office/drawing/2014/main" id="{147EB1E4-7781-4E40-1519-10AB880D0FD8}"/>
              </a:ext>
            </a:extLst>
          </p:cNvPr>
          <p:cNvSpPr txBox="1"/>
          <p:nvPr/>
        </p:nvSpPr>
        <p:spPr>
          <a:xfrm>
            <a:off x="5834269" y="431026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THURSDAY</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52" name="TextBox 51">
            <a:extLst>
              <a:ext uri="{FF2B5EF4-FFF2-40B4-BE49-F238E27FC236}">
                <a16:creationId xmlns:a16="http://schemas.microsoft.com/office/drawing/2014/main" id="{2D188691-2F03-D9CA-137E-E4BC041FFE01}"/>
              </a:ext>
            </a:extLst>
          </p:cNvPr>
          <p:cNvSpPr txBox="1"/>
          <p:nvPr/>
        </p:nvSpPr>
        <p:spPr>
          <a:xfrm>
            <a:off x="7383117" y="431026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FRIDAY</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53" name="TextBox 52">
            <a:extLst>
              <a:ext uri="{FF2B5EF4-FFF2-40B4-BE49-F238E27FC236}">
                <a16:creationId xmlns:a16="http://schemas.microsoft.com/office/drawing/2014/main" id="{B55F1FA9-A827-7B15-8FEA-C539416B846C}"/>
              </a:ext>
            </a:extLst>
          </p:cNvPr>
          <p:cNvSpPr txBox="1"/>
          <p:nvPr/>
        </p:nvSpPr>
        <p:spPr>
          <a:xfrm>
            <a:off x="8981660" y="431026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SATURDAY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TextBox 53">
            <a:extLst>
              <a:ext uri="{FF2B5EF4-FFF2-40B4-BE49-F238E27FC236}">
                <a16:creationId xmlns:a16="http://schemas.microsoft.com/office/drawing/2014/main" id="{E9DB6718-5FF5-2850-D9A9-6006B4869606}"/>
              </a:ext>
            </a:extLst>
          </p:cNvPr>
          <p:cNvSpPr txBox="1"/>
          <p:nvPr/>
        </p:nvSpPr>
        <p:spPr>
          <a:xfrm>
            <a:off x="10555356" y="431026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SUNDAY</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TextBox 54">
            <a:extLst>
              <a:ext uri="{FF2B5EF4-FFF2-40B4-BE49-F238E27FC236}">
                <a16:creationId xmlns:a16="http://schemas.microsoft.com/office/drawing/2014/main" id="{6DF80572-6406-6BAB-5770-4DB4B9509075}"/>
              </a:ext>
            </a:extLst>
          </p:cNvPr>
          <p:cNvSpPr txBox="1"/>
          <p:nvPr/>
        </p:nvSpPr>
        <p:spPr>
          <a:xfrm>
            <a:off x="2236304" y="4638260"/>
            <a:ext cx="1421849" cy="129580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err="1">
                <a:ln>
                  <a:noFill/>
                </a:ln>
                <a:solidFill>
                  <a:srgbClr val="091F2C"/>
                </a:solidFill>
                <a:effectLst/>
                <a:uLnTx/>
                <a:uFillTx/>
                <a:latin typeface="Segoe UI"/>
                <a:ea typeface="+mn-ea"/>
                <a:cs typeface="Segoe UI"/>
              </a:rPr>
              <a:t>VSCode</a:t>
            </a:r>
            <a:r>
              <a:rPr kumimoji="0" lang="en-US" sz="1500" b="1" i="0" u="none" strike="noStrike" kern="1200" cap="none" spc="0" normalizeH="0" baseline="0" noProof="0">
                <a:ln>
                  <a:noFill/>
                </a:ln>
                <a:solidFill>
                  <a:srgbClr val="091F2C"/>
                </a:solidFill>
                <a:effectLst/>
                <a:uLnTx/>
                <a:uFillTx/>
                <a:latin typeface="Segoe UI"/>
                <a:ea typeface="+mn-ea"/>
                <a:cs typeface="Segoe UI"/>
              </a:rPr>
              <a:t> Agent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a:ea typeface="+mn-ea"/>
                <a:cs typeface="Segoe UI"/>
              </a:rPr>
              <a:t>Agentic RAG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91F2C"/>
                </a:solidFill>
                <a:effectLst/>
                <a:uLnTx/>
                <a:uFillTx/>
                <a:latin typeface="Segoe UI"/>
                <a:ea typeface="+mn-ea"/>
                <a:cs typeface="Segoe UI"/>
              </a:rPr>
              <a:t>Code Interpreter</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sz="1500" b="1" i="0" u="none" strike="noStrike" kern="1200" cap="none" spc="0" normalizeH="0" baseline="0" noProof="0">
              <a:ln>
                <a:noFill/>
              </a:ln>
              <a:solidFill>
                <a:srgbClr val="091F2C"/>
              </a:solidFill>
              <a:effectLst/>
              <a:uLnTx/>
              <a:uFillTx/>
              <a:latin typeface="Segoe UI"/>
              <a:ea typeface="+mn-ea"/>
              <a:cs typeface="Segoe UI"/>
            </a:endParaRPr>
          </a:p>
        </p:txBody>
      </p:sp>
      <p:sp>
        <p:nvSpPr>
          <p:cNvPr id="56" name="TextBox 55">
            <a:extLst>
              <a:ext uri="{FF2B5EF4-FFF2-40B4-BE49-F238E27FC236}">
                <a16:creationId xmlns:a16="http://schemas.microsoft.com/office/drawing/2014/main" id="{E7F7BACB-56FF-D5BC-59E3-F5D92B99675E}"/>
              </a:ext>
            </a:extLst>
          </p:cNvPr>
          <p:cNvSpPr txBox="1"/>
          <p:nvPr/>
        </p:nvSpPr>
        <p:spPr>
          <a:xfrm>
            <a:off x="3768586" y="4629978"/>
            <a:ext cx="1587500" cy="124963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91F2C"/>
                </a:solidFill>
                <a:effectLst/>
                <a:uLnTx/>
                <a:uFillTx/>
                <a:latin typeface="Segoe UI"/>
                <a:ea typeface="+mn-ea"/>
                <a:cs typeface="Segoe UI"/>
              </a:rPr>
              <a:t>AI Studio Advanced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err="1">
                <a:ln>
                  <a:noFill/>
                </a:ln>
                <a:solidFill>
                  <a:srgbClr val="091F2C"/>
                </a:solidFill>
                <a:effectLst/>
                <a:uLnTx/>
                <a:uFillTx/>
                <a:latin typeface="Segoe UI"/>
                <a:ea typeface="+mn-ea"/>
                <a:cs typeface="Segoe UI"/>
              </a:rPr>
              <a:t>AutoGen</a:t>
            </a:r>
            <a:endParaRPr kumimoji="0" lang="en-US" sz="1500" b="1" i="0" u="none" strike="noStrike" kern="1200" cap="none" spc="0" normalizeH="0" baseline="0" noProof="0">
              <a:ln>
                <a:noFill/>
              </a:ln>
              <a:solidFill>
                <a:srgbClr val="091F2C"/>
              </a:solidFill>
              <a:effectLst/>
              <a:uLnTx/>
              <a:uFillTx/>
              <a:latin typeface="Segoe UI"/>
              <a:ea typeface="+mn-ea"/>
              <a:cs typeface="Segoe UI"/>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91F2C"/>
                </a:solidFill>
                <a:effectLst/>
                <a:uLnTx/>
                <a:uFillTx/>
                <a:latin typeface="Segoe UI"/>
                <a:ea typeface="+mn-ea"/>
                <a:cs typeface="Segoe UI"/>
              </a:rPr>
              <a:t>Data Access Control</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a:ea typeface="+mn-ea"/>
                <a:cs typeface="Segoe UI"/>
              </a:rPr>
              <a:t>Fine Tuning</a:t>
            </a:r>
          </a:p>
        </p:txBody>
      </p:sp>
      <p:sp>
        <p:nvSpPr>
          <p:cNvPr id="57" name="TextBox 56">
            <a:extLst>
              <a:ext uri="{FF2B5EF4-FFF2-40B4-BE49-F238E27FC236}">
                <a16:creationId xmlns:a16="http://schemas.microsoft.com/office/drawing/2014/main" id="{03C6FB32-346C-BB39-7B94-E419689762AB}"/>
              </a:ext>
            </a:extLst>
          </p:cNvPr>
          <p:cNvSpPr txBox="1"/>
          <p:nvPr/>
        </p:nvSpPr>
        <p:spPr>
          <a:xfrm>
            <a:off x="5474803" y="4646543"/>
            <a:ext cx="1421849" cy="64947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a:ea typeface="+mn-ea"/>
                <a:cs typeface="Segoe UI"/>
              </a:rPr>
              <a:t>Model catalog</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a:ea typeface="+mn-ea"/>
                <a:cs typeface="Segoe UI"/>
              </a:rPr>
              <a:t>Evaluations</a:t>
            </a:r>
          </a:p>
        </p:txBody>
      </p:sp>
      <p:sp>
        <p:nvSpPr>
          <p:cNvPr id="59" name="TextBox 58">
            <a:extLst>
              <a:ext uri="{FF2B5EF4-FFF2-40B4-BE49-F238E27FC236}">
                <a16:creationId xmlns:a16="http://schemas.microsoft.com/office/drawing/2014/main" id="{B5E7848B-B47B-57D0-1302-5AB8B4D8A1A3}"/>
              </a:ext>
            </a:extLst>
          </p:cNvPr>
          <p:cNvSpPr txBox="1"/>
          <p:nvPr/>
        </p:nvSpPr>
        <p:spPr>
          <a:xfrm>
            <a:off x="8671889" y="4687955"/>
            <a:ext cx="1421849" cy="105048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a:ea typeface="+mn-ea"/>
                <a:cs typeface="Segoe UI"/>
              </a:rPr>
              <a:t>Hack!</a:t>
            </a:r>
            <a:endParaRPr kumimoji="0" lang="en-US" sz="18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91F2C"/>
                </a:solidFill>
                <a:effectLst/>
                <a:uLnTx/>
                <a:uFillTx/>
                <a:latin typeface="Segoe UI"/>
                <a:ea typeface="+mn-ea"/>
                <a:cs typeface="Segoe UI"/>
              </a:rPr>
              <a:t>Hack!</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91F2C"/>
                </a:solidFill>
                <a:effectLst/>
                <a:uLnTx/>
                <a:uFillTx/>
                <a:latin typeface="Segoe UI"/>
                <a:ea typeface="+mn-ea"/>
                <a:cs typeface="Segoe UI"/>
              </a:rPr>
              <a:t>Hack!</a:t>
            </a:r>
            <a:endParaRPr kumimoji="0" lang="en-US" sz="1200" b="0" i="0" u="none" strike="noStrike" kern="1200" cap="none" spc="0" normalizeH="0" baseline="0" noProof="0">
              <a:ln>
                <a:noFill/>
              </a:ln>
              <a:solidFill>
                <a:srgbClr val="091F2C"/>
              </a:solidFill>
              <a:effectLst/>
              <a:uLnTx/>
              <a:uFillTx/>
              <a:latin typeface="Segoe UI"/>
              <a:ea typeface="+mn-ea"/>
              <a:cs typeface="Segoe UI"/>
            </a:endParaRPr>
          </a:p>
        </p:txBody>
      </p:sp>
      <p:sp>
        <p:nvSpPr>
          <p:cNvPr id="60" name="TextBox 59">
            <a:extLst>
              <a:ext uri="{FF2B5EF4-FFF2-40B4-BE49-F238E27FC236}">
                <a16:creationId xmlns:a16="http://schemas.microsoft.com/office/drawing/2014/main" id="{CF9568A0-075A-54DB-193F-4F2A368B554E}"/>
              </a:ext>
            </a:extLst>
          </p:cNvPr>
          <p:cNvSpPr txBox="1"/>
          <p:nvPr/>
        </p:nvSpPr>
        <p:spPr>
          <a:xfrm>
            <a:off x="10245584" y="4687955"/>
            <a:ext cx="1421849" cy="10418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91F2C"/>
                </a:solidFill>
                <a:effectLst/>
                <a:uLnTx/>
                <a:uFillTx/>
                <a:latin typeface="Segoe UI"/>
                <a:ea typeface="+mn-ea"/>
                <a:cs typeface="Segoe UI"/>
              </a:rPr>
              <a:t>Hack!</a:t>
            </a:r>
            <a:endParaRPr kumimoji="0" lang="en-US" sz="2000" b="0" i="0" u="none" strike="noStrike" kern="1200" cap="none" spc="0" normalizeH="0" baseline="0" noProof="0">
              <a:ln>
                <a:noFill/>
              </a:ln>
              <a:solidFill>
                <a:srgbClr val="091F2C"/>
              </a:solidFill>
              <a:effectLst/>
              <a:uLnTx/>
              <a:uFillTx/>
              <a:latin typeface="Segoe UI"/>
              <a:ea typeface="+mn-ea"/>
              <a:cs typeface="Segoe UI"/>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91F2C"/>
                </a:solidFill>
                <a:effectLst/>
                <a:uLnTx/>
                <a:uFillTx/>
                <a:latin typeface="Segoe UI"/>
                <a:ea typeface="+mn-ea"/>
                <a:cs typeface="Segoe UI"/>
              </a:rPr>
              <a:t>Hack!</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a:ea typeface="+mn-ea"/>
                <a:cs typeface="Segoe UI"/>
              </a:rPr>
              <a:t>Hack!</a:t>
            </a:r>
          </a:p>
        </p:txBody>
      </p:sp>
      <p:sp>
        <p:nvSpPr>
          <p:cNvPr id="61" name="Rectangle 60">
            <a:extLst>
              <a:ext uri="{FF2B5EF4-FFF2-40B4-BE49-F238E27FC236}">
                <a16:creationId xmlns:a16="http://schemas.microsoft.com/office/drawing/2014/main" id="{D309DE80-DB23-0A44-43A3-96ED173F4E0E}"/>
              </a:ext>
            </a:extLst>
          </p:cNvPr>
          <p:cNvSpPr/>
          <p:nvPr/>
        </p:nvSpPr>
        <p:spPr bwMode="auto">
          <a:xfrm>
            <a:off x="582130" y="4263101"/>
            <a:ext cx="161122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62" name="TextBox 61">
            <a:extLst>
              <a:ext uri="{FF2B5EF4-FFF2-40B4-BE49-F238E27FC236}">
                <a16:creationId xmlns:a16="http://schemas.microsoft.com/office/drawing/2014/main" id="{5B97D0D3-1828-B03C-E45D-28F811A214F1}"/>
              </a:ext>
            </a:extLst>
          </p:cNvPr>
          <p:cNvSpPr txBox="1"/>
          <p:nvPr/>
        </p:nvSpPr>
        <p:spPr>
          <a:xfrm>
            <a:off x="629478" y="426002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mn-ea"/>
                <a:cs typeface="Segoe UI"/>
              </a:rPr>
              <a:t>9 </a:t>
            </a:r>
            <a:endParaRPr kumimoji="0" lang="en-US" sz="1200" b="0" i="0" u="none" strike="noStrike" kern="1200" cap="none" spc="0" normalizeH="0" baseline="0" noProof="0">
              <a:ln>
                <a:noFill/>
              </a:ln>
              <a:solidFill>
                <a:srgbClr val="091F2C"/>
              </a:solidFill>
              <a:effectLst/>
              <a:uLnTx/>
              <a:uFillTx/>
              <a:latin typeface="Segoe UI"/>
              <a:ea typeface="+mn-ea"/>
              <a:cs typeface="Segoe UI"/>
            </a:endParaRPr>
          </a:p>
        </p:txBody>
      </p:sp>
      <p:sp>
        <p:nvSpPr>
          <p:cNvPr id="63" name="TextBox 62">
            <a:extLst>
              <a:ext uri="{FF2B5EF4-FFF2-40B4-BE49-F238E27FC236}">
                <a16:creationId xmlns:a16="http://schemas.microsoft.com/office/drawing/2014/main" id="{450C6885-AA86-1D24-3098-15C36B3F93FF}"/>
              </a:ext>
            </a:extLst>
          </p:cNvPr>
          <p:cNvSpPr txBox="1"/>
          <p:nvPr/>
        </p:nvSpPr>
        <p:spPr>
          <a:xfrm>
            <a:off x="1394791" y="4318551"/>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91F2C"/>
                </a:solidFill>
                <a:effectLst/>
                <a:uLnTx/>
                <a:uFillTx/>
                <a:latin typeface="Segoe UI"/>
                <a:ea typeface="+mn-ea"/>
                <a:cs typeface="+mn-cs"/>
              </a:rPr>
              <a:t>MONDAY</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64" name="TextBox 63">
            <a:extLst>
              <a:ext uri="{FF2B5EF4-FFF2-40B4-BE49-F238E27FC236}">
                <a16:creationId xmlns:a16="http://schemas.microsoft.com/office/drawing/2014/main" id="{B0F54ACD-CB72-761E-8973-E3560ED7A5ED}"/>
              </a:ext>
            </a:extLst>
          </p:cNvPr>
          <p:cNvSpPr txBox="1"/>
          <p:nvPr/>
        </p:nvSpPr>
        <p:spPr>
          <a:xfrm>
            <a:off x="629478" y="4638260"/>
            <a:ext cx="1537805" cy="13015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a:ea typeface="+mn-ea"/>
                <a:cs typeface="Segoe UI"/>
              </a:rPr>
              <a:t>Semantic Kernel</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a:ea typeface="+mn-ea"/>
                <a:cs typeface="Segoe UI"/>
              </a:rPr>
              <a:t>Spring AI</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a:ea typeface="+mn-ea"/>
                <a:cs typeface="Segoe UI"/>
              </a:rPr>
              <a:t>Vision models</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300" b="1" i="0" u="none" strike="noStrike" kern="1200" cap="none" spc="0" normalizeH="0" baseline="0" noProof="0">
                <a:ln>
                  <a:noFill/>
                </a:ln>
                <a:solidFill>
                  <a:srgbClr val="091F2C"/>
                </a:solidFill>
                <a:effectLst/>
                <a:uLnTx/>
                <a:uFillTx/>
                <a:latin typeface="Segoe UI"/>
                <a:ea typeface="+mn-ea"/>
                <a:cs typeface="Segoe UI"/>
              </a:rPr>
              <a:t>Internationalization</a:t>
            </a:r>
          </a:p>
        </p:txBody>
      </p:sp>
      <p:sp>
        <p:nvSpPr>
          <p:cNvPr id="65" name="TextBox 64">
            <a:extLst>
              <a:ext uri="{FF2B5EF4-FFF2-40B4-BE49-F238E27FC236}">
                <a16:creationId xmlns:a16="http://schemas.microsoft.com/office/drawing/2014/main" id="{842D38E6-4547-1E1B-92D1-9EBBD19DBFD6}"/>
              </a:ext>
            </a:extLst>
          </p:cNvPr>
          <p:cNvSpPr txBox="1"/>
          <p:nvPr/>
        </p:nvSpPr>
        <p:spPr>
          <a:xfrm>
            <a:off x="7015367" y="4687955"/>
            <a:ext cx="1421849" cy="105048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91F2C"/>
                </a:solidFill>
                <a:effectLst/>
                <a:uLnTx/>
                <a:uFillTx/>
                <a:latin typeface="Segoe UI"/>
                <a:ea typeface="+mn-ea"/>
                <a:cs typeface="Segoe UI"/>
              </a:rPr>
              <a:t>Hack!</a:t>
            </a:r>
            <a:endParaRPr kumimoji="0" lang="en-US" sz="18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91F2C"/>
                </a:solidFill>
                <a:effectLst/>
                <a:uLnTx/>
                <a:uFillTx/>
                <a:latin typeface="Segoe UI"/>
                <a:ea typeface="+mn-ea"/>
                <a:cs typeface="Segoe UI"/>
              </a:rPr>
              <a:t>Hack!</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91F2C"/>
                </a:solidFill>
                <a:effectLst/>
                <a:uLnTx/>
                <a:uFillTx/>
                <a:latin typeface="Segoe UI"/>
                <a:ea typeface="+mn-ea"/>
                <a:cs typeface="Segoe UI"/>
              </a:rPr>
              <a:t>Hack!</a:t>
            </a:r>
            <a:endParaRPr kumimoji="0" lang="en-US" sz="1200" b="0" i="0" u="none" strike="noStrike" kern="1200" cap="none" spc="0" normalizeH="0" baseline="0" noProof="0">
              <a:ln>
                <a:noFill/>
              </a:ln>
              <a:solidFill>
                <a:srgbClr val="091F2C"/>
              </a:solidFill>
              <a:effectLst/>
              <a:uLnTx/>
              <a:uFillTx/>
              <a:latin typeface="Segoe UI"/>
              <a:ea typeface="+mn-ea"/>
              <a:cs typeface="Segoe UI"/>
            </a:endParaRPr>
          </a:p>
        </p:txBody>
      </p:sp>
      <p:sp>
        <p:nvSpPr>
          <p:cNvPr id="66" name="Rectangle 65">
            <a:extLst>
              <a:ext uri="{FF2B5EF4-FFF2-40B4-BE49-F238E27FC236}">
                <a16:creationId xmlns:a16="http://schemas.microsoft.com/office/drawing/2014/main" id="{CB15E6AF-92F3-C1F1-710B-F377667D8317}"/>
              </a:ext>
            </a:extLst>
          </p:cNvPr>
          <p:cNvSpPr/>
          <p:nvPr/>
        </p:nvSpPr>
        <p:spPr bwMode="auto">
          <a:xfrm>
            <a:off x="379344" y="6069495"/>
            <a:ext cx="11383617" cy="790161"/>
          </a:xfrm>
          <a:prstGeom prst="rect">
            <a:avLst/>
          </a:prstGeom>
          <a:solidFill>
            <a:srgbClr val="0A0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a:rPr>
              <a:t> Submissions due September 16, 11:59 PM PT!</a:t>
            </a: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8" name="Rectangle 67">
            <a:extLst>
              <a:ext uri="{FF2B5EF4-FFF2-40B4-BE49-F238E27FC236}">
                <a16:creationId xmlns:a16="http://schemas.microsoft.com/office/drawing/2014/main" id="{F4221372-8BD8-CC97-9955-ADBD28B3B58F}"/>
              </a:ext>
            </a:extLst>
          </p:cNvPr>
          <p:cNvSpPr/>
          <p:nvPr/>
        </p:nvSpPr>
        <p:spPr bwMode="auto">
          <a:xfrm>
            <a:off x="565564" y="1712057"/>
            <a:ext cx="1611225" cy="2075721"/>
          </a:xfrm>
          <a:prstGeom prst="rect">
            <a:avLst/>
          </a:prstGeom>
          <a:solidFill>
            <a:schemeClr val="accent5">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69" name="TextBox 68">
            <a:extLst>
              <a:ext uri="{FF2B5EF4-FFF2-40B4-BE49-F238E27FC236}">
                <a16:creationId xmlns:a16="http://schemas.microsoft.com/office/drawing/2014/main" id="{5A5C7E25-E860-962F-5B81-1D97A41B6FD8}"/>
              </a:ext>
            </a:extLst>
          </p:cNvPr>
          <p:cNvSpPr txBox="1"/>
          <p:nvPr/>
        </p:nvSpPr>
        <p:spPr>
          <a:xfrm>
            <a:off x="612912" y="17089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lumMod val="65000"/>
                  </a:srgbClr>
                </a:solidFill>
                <a:effectLst/>
                <a:uLnTx/>
                <a:uFillTx/>
                <a:latin typeface="Segoe UI"/>
                <a:ea typeface="+mn-ea"/>
                <a:cs typeface="Segoe UI"/>
              </a:rPr>
              <a:t>9 </a:t>
            </a:r>
            <a:endParaRPr kumimoji="0" lang="en-US" sz="1200" b="0" i="0" u="none" strike="noStrike" kern="1200" cap="none" spc="0" normalizeH="0" baseline="0" noProof="0">
              <a:ln>
                <a:noFill/>
              </a:ln>
              <a:solidFill>
                <a:srgbClr val="FFFFFF">
                  <a:lumMod val="65000"/>
                </a:srgbClr>
              </a:solidFill>
              <a:effectLst/>
              <a:uLnTx/>
              <a:uFillTx/>
              <a:latin typeface="Segoe UI"/>
              <a:ea typeface="+mn-ea"/>
              <a:cs typeface="Segoe UI"/>
            </a:endParaRPr>
          </a:p>
        </p:txBody>
      </p:sp>
      <p:sp>
        <p:nvSpPr>
          <p:cNvPr id="70" name="TextBox 69">
            <a:extLst>
              <a:ext uri="{FF2B5EF4-FFF2-40B4-BE49-F238E27FC236}">
                <a16:creationId xmlns:a16="http://schemas.microsoft.com/office/drawing/2014/main" id="{7EB9A1E0-4EA6-47B6-0E20-CE816CFAC17F}"/>
              </a:ext>
            </a:extLst>
          </p:cNvPr>
          <p:cNvSpPr txBox="1"/>
          <p:nvPr/>
        </p:nvSpPr>
        <p:spPr>
          <a:xfrm>
            <a:off x="1378225" y="1767507"/>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lumMod val="65000"/>
                  </a:srgbClr>
                </a:solidFill>
                <a:effectLst/>
                <a:uLnTx/>
                <a:uFillTx/>
                <a:latin typeface="Segoe UI"/>
                <a:ea typeface="+mn-ea"/>
                <a:cs typeface="+mn-cs"/>
              </a:rPr>
              <a:t>MONDAY</a:t>
            </a:r>
            <a:endParaRPr kumimoji="0" lang="en-US" sz="1200" b="0" i="0" u="none" strike="noStrike" kern="1200" cap="none" spc="0" normalizeH="0" baseline="0" noProof="0">
              <a:ln>
                <a:noFill/>
              </a:ln>
              <a:solidFill>
                <a:srgbClr val="FFFFFF">
                  <a:lumMod val="65000"/>
                </a:srgbClr>
              </a:solidFill>
              <a:effectLst/>
              <a:uLnTx/>
              <a:uFillTx/>
              <a:latin typeface="Segoe UI"/>
              <a:ea typeface="+mn-ea"/>
              <a:cs typeface="Segoe UI"/>
            </a:endParaRPr>
          </a:p>
        </p:txBody>
      </p:sp>
      <p:sp>
        <p:nvSpPr>
          <p:cNvPr id="72" name="TextBox 71">
            <a:extLst>
              <a:ext uri="{FF2B5EF4-FFF2-40B4-BE49-F238E27FC236}">
                <a16:creationId xmlns:a16="http://schemas.microsoft.com/office/drawing/2014/main" id="{AEF570DF-63C8-1873-C6A4-66D42483AF09}"/>
              </a:ext>
            </a:extLst>
          </p:cNvPr>
          <p:cNvSpPr txBox="1"/>
          <p:nvPr/>
        </p:nvSpPr>
        <p:spPr>
          <a:xfrm>
            <a:off x="8253828" y="622115"/>
            <a:ext cx="3351862" cy="4616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1" i="0" u="none" strike="noStrike" kern="1200" cap="none" spc="0" normalizeH="0" baseline="0" noProof="0" dirty="0">
                <a:ln>
                  <a:noFill/>
                </a:ln>
                <a:solidFill>
                  <a:srgbClr val="FFFFFF"/>
                </a:solidFill>
                <a:effectLst/>
                <a:uLnTx/>
                <a:uFillTx/>
                <a:latin typeface="Segoe UI"/>
                <a:ea typeface="+mn-ea"/>
                <a:cs typeface="Segoe UI"/>
                <a:hlinkClick r:id="rId3">
                  <a:extLst>
                    <a:ext uri="{A12FA001-AC4F-418D-AE19-62706E023703}">
                      <ahyp:hlinkClr xmlns:ahyp="http://schemas.microsoft.com/office/drawing/2018/hyperlinkcolor" val="tx"/>
                    </a:ext>
                  </a:extLst>
                </a:hlinkClick>
              </a:rPr>
              <a:t>aka.ms/RAGhack</a:t>
            </a:r>
            <a:endParaRPr kumimoji="0" lang="en-US" sz="3000" b="1" i="0" u="none" strike="noStrike" kern="1200" cap="none" spc="0" normalizeH="0" baseline="0" noProof="0" dirty="0">
              <a:ln>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24429892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51D4-BD43-7C08-B48E-362FD0C9F0CA}"/>
              </a:ext>
            </a:extLst>
          </p:cNvPr>
          <p:cNvSpPr>
            <a:spLocks noGrp="1"/>
          </p:cNvSpPr>
          <p:nvPr>
            <p:ph type="title"/>
          </p:nvPr>
        </p:nvSpPr>
        <p:spPr/>
        <p:txBody>
          <a:bodyPr/>
          <a:lstStyle/>
          <a:p>
            <a:r>
              <a:rPr lang="en-US" dirty="0"/>
              <a:t>Document Chunking</a:t>
            </a:r>
          </a:p>
        </p:txBody>
      </p:sp>
      <p:sp>
        <p:nvSpPr>
          <p:cNvPr id="3" name="TextBox 2">
            <a:extLst>
              <a:ext uri="{FF2B5EF4-FFF2-40B4-BE49-F238E27FC236}">
                <a16:creationId xmlns:a16="http://schemas.microsoft.com/office/drawing/2014/main" id="{BBF23479-18D8-2967-4BF7-AC6D6218B841}"/>
              </a:ext>
            </a:extLst>
          </p:cNvPr>
          <p:cNvSpPr txBox="1"/>
          <p:nvPr/>
        </p:nvSpPr>
        <p:spPr>
          <a:xfrm>
            <a:off x="4001657" y="1057673"/>
            <a:ext cx="4131690" cy="584775"/>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effectLst/>
                <a:uLnTx/>
                <a:uFillTx/>
                <a:latin typeface="Söhne"/>
                <a:ea typeface="+mn-ea"/>
                <a:cs typeface="+mn-cs"/>
              </a:rPr>
              <a:t>Including Table Content</a:t>
            </a:r>
          </a:p>
        </p:txBody>
      </p:sp>
      <p:sp>
        <p:nvSpPr>
          <p:cNvPr id="6" name="TextBox 5">
            <a:extLst>
              <a:ext uri="{FF2B5EF4-FFF2-40B4-BE49-F238E27FC236}">
                <a16:creationId xmlns:a16="http://schemas.microsoft.com/office/drawing/2014/main" id="{3912B26C-C1B2-E236-781A-EEF3FE2C9B52}"/>
              </a:ext>
            </a:extLst>
          </p:cNvPr>
          <p:cNvSpPr txBox="1"/>
          <p:nvPr/>
        </p:nvSpPr>
        <p:spPr>
          <a:xfrm>
            <a:off x="1148167" y="2384952"/>
            <a:ext cx="3406942"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    "tables":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        "</a:t>
            </a:r>
            <a:r>
              <a:rPr kumimoji="0" lang="en-US" sz="1800" b="0" i="0" u="none" strike="noStrike" kern="1200" cap="none" spc="0" normalizeH="0" baseline="0" noProof="0" err="1">
                <a:ln>
                  <a:noFill/>
                </a:ln>
                <a:effectLst/>
                <a:uLnTx/>
                <a:uFillTx/>
                <a:latin typeface="Segoe UI"/>
                <a:ea typeface="+mn-ea"/>
                <a:cs typeface="+mn-cs"/>
              </a:rPr>
              <a:t>rowCount</a:t>
            </a:r>
            <a:r>
              <a:rPr kumimoji="0" lang="en-US" sz="1800" b="0" i="0" u="none" strike="noStrike" kern="1200" cap="none" spc="0" normalizeH="0" baseline="0" noProof="0">
                <a:ln>
                  <a:noFill/>
                </a:ln>
                <a:effectLst/>
                <a:uLnTx/>
                <a:uFillTx/>
                <a:latin typeface="Segoe UI"/>
                <a:ea typeface="+mn-ea"/>
                <a:cs typeface="+mn-cs"/>
              </a:rPr>
              <a:t>": 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        "</a:t>
            </a:r>
            <a:r>
              <a:rPr kumimoji="0" lang="en-US" sz="1800" b="0" i="0" u="none" strike="noStrike" kern="1200" cap="none" spc="0" normalizeH="0" baseline="0" noProof="0" err="1">
                <a:ln>
                  <a:noFill/>
                </a:ln>
                <a:effectLst/>
                <a:uLnTx/>
                <a:uFillTx/>
                <a:latin typeface="Segoe UI"/>
                <a:ea typeface="+mn-ea"/>
                <a:cs typeface="+mn-cs"/>
              </a:rPr>
              <a:t>columnCount</a:t>
            </a:r>
            <a:r>
              <a:rPr kumimoji="0" lang="en-US" sz="1800" b="0" i="0" u="none" strike="noStrike" kern="1200" cap="none" spc="0" normalizeH="0" baseline="0" noProof="0">
                <a:ln>
                  <a:noFill/>
                </a:ln>
                <a:effectLst/>
                <a:uLnTx/>
                <a:uFillTx/>
                <a:latin typeface="Segoe UI"/>
                <a:ea typeface="+mn-ea"/>
                <a:cs typeface="+mn-cs"/>
              </a:rPr>
              <a:t>": 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        "cells":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            "</a:t>
            </a:r>
            <a:r>
              <a:rPr kumimoji="0" lang="en-US" sz="1800" b="0" i="0" u="none" strike="noStrike" kern="1200" cap="none" spc="0" normalizeH="0" baseline="0" noProof="0" err="1">
                <a:ln>
                  <a:noFill/>
                </a:ln>
                <a:effectLst/>
                <a:uLnTx/>
                <a:uFillTx/>
                <a:latin typeface="Segoe UI"/>
                <a:ea typeface="+mn-ea"/>
                <a:cs typeface="+mn-cs"/>
              </a:rPr>
              <a:t>rowIndex</a:t>
            </a:r>
            <a:r>
              <a:rPr kumimoji="0" lang="en-US" sz="1800" b="0" i="0" u="none" strike="noStrike" kern="1200" cap="none" spc="0" normalizeH="0" baseline="0" noProof="0">
                <a:ln>
                  <a:noFill/>
                </a:ln>
                <a:effectLst/>
                <a:uLnTx/>
                <a:uFillTx/>
                <a:latin typeface="Segoe UI"/>
                <a:ea typeface="+mn-ea"/>
                <a:cs typeface="+mn-cs"/>
              </a:rPr>
              <a:t>": 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            "</a:t>
            </a:r>
            <a:r>
              <a:rPr kumimoji="0" lang="en-US" sz="1800" b="0" i="0" u="none" strike="noStrike" kern="1200" cap="none" spc="0" normalizeH="0" baseline="0" noProof="0" err="1">
                <a:ln>
                  <a:noFill/>
                </a:ln>
                <a:effectLst/>
                <a:uLnTx/>
                <a:uFillTx/>
                <a:latin typeface="Segoe UI"/>
                <a:ea typeface="+mn-ea"/>
                <a:cs typeface="+mn-cs"/>
              </a:rPr>
              <a:t>columnIndex</a:t>
            </a:r>
            <a:r>
              <a:rPr kumimoji="0" lang="en-US" sz="1800" b="0" i="0" u="none" strike="noStrike" kern="1200" cap="none" spc="0" normalizeH="0" baseline="0" noProof="0">
                <a:ln>
                  <a:noFill/>
                </a:ln>
                <a:effectLst/>
                <a:uLnTx/>
                <a:uFillTx/>
                <a:latin typeface="Segoe UI"/>
                <a:ea typeface="+mn-ea"/>
                <a:cs typeface="+mn-cs"/>
              </a:rPr>
              <a:t>":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            "kind": "</a:t>
            </a:r>
            <a:r>
              <a:rPr kumimoji="0" lang="en-US" sz="1800" b="0" i="0" u="none" strike="noStrike" kern="1200" cap="none" spc="0" normalizeH="0" baseline="0" noProof="0" err="1">
                <a:ln>
                  <a:noFill/>
                </a:ln>
                <a:effectLst/>
                <a:uLnTx/>
                <a:uFillTx/>
                <a:latin typeface="Segoe UI"/>
                <a:ea typeface="+mn-ea"/>
                <a:cs typeface="+mn-cs"/>
              </a:rPr>
              <a:t>columnHeader</a:t>
            </a:r>
            <a:r>
              <a:rPr kumimoji="0" lang="en-US" sz="1800" b="0" i="0" u="none" strike="noStrike" kern="1200" cap="none" spc="0" normalizeH="0" baseline="0" noProof="0">
                <a:ln>
                  <a:noFill/>
                </a:ln>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            "content": "Northwind Standard"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          },</a:t>
            </a:r>
          </a:p>
        </p:txBody>
      </p:sp>
      <p:sp>
        <p:nvSpPr>
          <p:cNvPr id="7" name="TextBox 6">
            <a:extLst>
              <a:ext uri="{FF2B5EF4-FFF2-40B4-BE49-F238E27FC236}">
                <a16:creationId xmlns:a16="http://schemas.microsoft.com/office/drawing/2014/main" id="{57A9DECA-3956-0762-7509-C8289E1499BD}"/>
              </a:ext>
            </a:extLst>
          </p:cNvPr>
          <p:cNvSpPr txBox="1"/>
          <p:nvPr/>
        </p:nvSpPr>
        <p:spPr>
          <a:xfrm>
            <a:off x="1373415" y="1829034"/>
            <a:ext cx="3083477" cy="369332"/>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effectLst/>
                <a:uLnTx/>
                <a:uFillTx/>
                <a:latin typeface="Söhne"/>
                <a:ea typeface="+mn-ea"/>
                <a:cs typeface="+mn-cs"/>
              </a:rPr>
              <a:t>Forms Recognizer Output</a:t>
            </a:r>
          </a:p>
        </p:txBody>
      </p:sp>
      <p:pic>
        <p:nvPicPr>
          <p:cNvPr id="8" name="Picture 7">
            <a:extLst>
              <a:ext uri="{FF2B5EF4-FFF2-40B4-BE49-F238E27FC236}">
                <a16:creationId xmlns:a16="http://schemas.microsoft.com/office/drawing/2014/main" id="{AC55C65E-5ABA-7055-0D4C-D472B085A1C9}"/>
              </a:ext>
            </a:extLst>
          </p:cNvPr>
          <p:cNvPicPr>
            <a:picLocks noChangeAspect="1"/>
          </p:cNvPicPr>
          <p:nvPr/>
        </p:nvPicPr>
        <p:blipFill>
          <a:blip r:embed="rId3"/>
          <a:stretch>
            <a:fillRect/>
          </a:stretch>
        </p:blipFill>
        <p:spPr>
          <a:xfrm>
            <a:off x="6310880" y="1688923"/>
            <a:ext cx="3644934" cy="4604436"/>
          </a:xfrm>
          <a:prstGeom prst="rect">
            <a:avLst/>
          </a:prstGeom>
        </p:spPr>
      </p:pic>
    </p:spTree>
    <p:extLst>
      <p:ext uri="{BB962C8B-B14F-4D97-AF65-F5344CB8AC3E}">
        <p14:creationId xmlns:p14="http://schemas.microsoft.com/office/powerpoint/2010/main" val="693398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F67047-577C-BFCD-38B2-000C61ED81F9}"/>
              </a:ext>
            </a:extLst>
          </p:cNvPr>
          <p:cNvSpPr>
            <a:spLocks noGrp="1"/>
          </p:cNvSpPr>
          <p:nvPr>
            <p:ph type="title"/>
          </p:nvPr>
        </p:nvSpPr>
        <p:spPr>
          <a:xfrm>
            <a:off x="588264" y="3152001"/>
            <a:ext cx="4127692" cy="553998"/>
          </a:xfrm>
        </p:spPr>
        <p:txBody>
          <a:bodyPr/>
          <a:lstStyle/>
          <a:p>
            <a:r>
              <a:rPr lang="zh-TW" altLang="en-US" b="1" dirty="0">
                <a:latin typeface="Microsoft YaHei UI" panose="020B0503020204020204" pitchFamily="34" charset="-122"/>
                <a:ea typeface="Microsoft YaHei UI" panose="020B0503020204020204" pitchFamily="34" charset="-122"/>
              </a:rPr>
              <a:t>了解检索</a:t>
            </a:r>
            <a:endParaRPr lang="en-US" b="1" dirty="0">
              <a:latin typeface="Microsoft YaHei UI" panose="020B0503020204020204" pitchFamily="34" charset="-122"/>
              <a:ea typeface="Microsoft YaHei UI" panose="020B0503020204020204" pitchFamily="34" charset="-122"/>
            </a:endParaRPr>
          </a:p>
        </p:txBody>
      </p:sp>
      <p:grpSp>
        <p:nvGrpSpPr>
          <p:cNvPr id="25" name="Group 24" descr="Azure Cognitive Search&#10;">
            <a:extLst>
              <a:ext uri="{FF2B5EF4-FFF2-40B4-BE49-F238E27FC236}">
                <a16:creationId xmlns:a16="http://schemas.microsoft.com/office/drawing/2014/main" id="{1F84E6D3-ECEF-DF60-98CD-4C3B89063FA4}"/>
              </a:ext>
            </a:extLst>
          </p:cNvPr>
          <p:cNvGrpSpPr/>
          <p:nvPr/>
        </p:nvGrpSpPr>
        <p:grpSpPr>
          <a:xfrm>
            <a:off x="5096135" y="2172350"/>
            <a:ext cx="1824279" cy="2022318"/>
            <a:chOff x="4401868" y="2282416"/>
            <a:chExt cx="1824279" cy="2022318"/>
          </a:xfrm>
        </p:grpSpPr>
        <p:sp>
          <p:nvSpPr>
            <p:cNvPr id="26" name="Rectangle: Rounded Corners 25">
              <a:extLst>
                <a:ext uri="{FF2B5EF4-FFF2-40B4-BE49-F238E27FC236}">
                  <a16:creationId xmlns:a16="http://schemas.microsoft.com/office/drawing/2014/main" id="{8C84E629-466A-4611-1740-5CC80B749A1A}"/>
                </a:ext>
                <a:ext uri="{C183D7F6-B498-43B3-948B-1728B52AA6E4}">
                  <adec:decorative xmlns:adec="http://schemas.microsoft.com/office/drawing/2017/decorative" val="1"/>
                </a:ext>
              </a:extLst>
            </p:cNvPr>
            <p:cNvSpPr/>
            <p:nvPr/>
          </p:nvSpPr>
          <p:spPr bwMode="auto">
            <a:xfrm>
              <a:off x="4401868" y="2282416"/>
              <a:ext cx="1824279" cy="2022318"/>
            </a:xfrm>
            <a:prstGeom prst="roundRect">
              <a:avLst>
                <a:gd name="adj" fmla="val 20696"/>
              </a:avLst>
            </a:prstGeom>
            <a:noFill/>
            <a:ln>
              <a:solidFill>
                <a:srgbClr val="0070C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grpSp>
          <p:nvGrpSpPr>
            <p:cNvPr id="27" name="Group 26">
              <a:extLst>
                <a:ext uri="{FF2B5EF4-FFF2-40B4-BE49-F238E27FC236}">
                  <a16:creationId xmlns:a16="http://schemas.microsoft.com/office/drawing/2014/main" id="{671AB17D-E7EC-B631-E1E7-7BB6F73005DA}"/>
                </a:ext>
              </a:extLst>
            </p:cNvPr>
            <p:cNvGrpSpPr/>
            <p:nvPr/>
          </p:nvGrpSpPr>
          <p:grpSpPr>
            <a:xfrm>
              <a:off x="4636754" y="2888410"/>
              <a:ext cx="1338596" cy="852002"/>
              <a:chOff x="4252381" y="2650069"/>
              <a:chExt cx="1338596" cy="852002"/>
            </a:xfrm>
          </p:grpSpPr>
          <p:pic>
            <p:nvPicPr>
              <p:cNvPr id="28" name="Picture 27">
                <a:extLst>
                  <a:ext uri="{FF2B5EF4-FFF2-40B4-BE49-F238E27FC236}">
                    <a16:creationId xmlns:a16="http://schemas.microsoft.com/office/drawing/2014/main" id="{43705F9C-0955-EFD8-6817-5C829281276B}"/>
                  </a:ext>
                </a:extLst>
              </p:cNvPr>
              <p:cNvPicPr>
                <a:picLocks noChangeAspect="1"/>
              </p:cNvPicPr>
              <p:nvPr/>
            </p:nvPicPr>
            <p:blipFill>
              <a:blip r:embed="rId3"/>
              <a:stretch>
                <a:fillRect/>
              </a:stretch>
            </p:blipFill>
            <p:spPr>
              <a:xfrm>
                <a:off x="4659742" y="2650069"/>
                <a:ext cx="523875" cy="395288"/>
              </a:xfrm>
              <a:prstGeom prst="rect">
                <a:avLst/>
              </a:prstGeom>
            </p:spPr>
          </p:pic>
          <p:sp>
            <p:nvSpPr>
              <p:cNvPr id="29" name="Rectangle 28">
                <a:extLst>
                  <a:ext uri="{FF2B5EF4-FFF2-40B4-BE49-F238E27FC236}">
                    <a16:creationId xmlns:a16="http://schemas.microsoft.com/office/drawing/2014/main" id="{6899920E-E5CA-5650-9566-D4CC0447F7C6}"/>
                  </a:ext>
                </a:extLst>
              </p:cNvPr>
              <p:cNvSpPr/>
              <p:nvPr/>
            </p:nvSpPr>
            <p:spPr bwMode="auto">
              <a:xfrm>
                <a:off x="4252381" y="2937301"/>
                <a:ext cx="1338596" cy="564770"/>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bold"/>
                    <a:ea typeface="+mn-ea"/>
                    <a:cs typeface="+mn-cs"/>
                  </a:rPr>
                  <a:t>Azure Cognitive</a:t>
                </a:r>
              </a:p>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bold"/>
                    <a:ea typeface="+mn-ea"/>
                    <a:cs typeface="+mn-cs"/>
                  </a:rPr>
                  <a:t>Search</a:t>
                </a:r>
              </a:p>
            </p:txBody>
          </p:sp>
        </p:grpSp>
      </p:grpSp>
      <p:grpSp>
        <p:nvGrpSpPr>
          <p:cNvPr id="31" name="Group 30">
            <a:extLst>
              <a:ext uri="{FF2B5EF4-FFF2-40B4-BE49-F238E27FC236}">
                <a16:creationId xmlns:a16="http://schemas.microsoft.com/office/drawing/2014/main" id="{2BEC13E9-56D3-1C85-CE77-014C02E575C8}"/>
              </a:ext>
            </a:extLst>
          </p:cNvPr>
          <p:cNvGrpSpPr/>
          <p:nvPr/>
        </p:nvGrpSpPr>
        <p:grpSpPr>
          <a:xfrm>
            <a:off x="7816488" y="2705007"/>
            <a:ext cx="1009719" cy="663630"/>
            <a:chOff x="8042069" y="3778793"/>
            <a:chExt cx="1009719" cy="663630"/>
          </a:xfrm>
        </p:grpSpPr>
        <p:pic>
          <p:nvPicPr>
            <p:cNvPr id="33" name="Picture 32">
              <a:extLst>
                <a:ext uri="{FF2B5EF4-FFF2-40B4-BE49-F238E27FC236}">
                  <a16:creationId xmlns:a16="http://schemas.microsoft.com/office/drawing/2014/main" id="{AE32A22E-C3B5-4165-0EC7-81F5C3361B7B}"/>
                </a:ext>
              </a:extLst>
            </p:cNvPr>
            <p:cNvPicPr>
              <a:picLocks noChangeAspect="1"/>
            </p:cNvPicPr>
            <p:nvPr/>
          </p:nvPicPr>
          <p:blipFill>
            <a:blip r:embed="rId4"/>
            <a:stretch>
              <a:fillRect/>
            </a:stretch>
          </p:blipFill>
          <p:spPr>
            <a:xfrm>
              <a:off x="8279129" y="3778793"/>
              <a:ext cx="466725" cy="466725"/>
            </a:xfrm>
            <a:prstGeom prst="rect">
              <a:avLst/>
            </a:prstGeom>
          </p:spPr>
        </p:pic>
        <p:sp>
          <p:nvSpPr>
            <p:cNvPr id="34" name="Rectangle 33">
              <a:extLst>
                <a:ext uri="{FF2B5EF4-FFF2-40B4-BE49-F238E27FC236}">
                  <a16:creationId xmlns:a16="http://schemas.microsoft.com/office/drawing/2014/main" id="{27285821-C2C8-A77A-832F-9E08EDAD58FC}"/>
                </a:ext>
              </a:extLst>
            </p:cNvPr>
            <p:cNvSpPr/>
            <p:nvPr/>
          </p:nvSpPr>
          <p:spPr bwMode="auto">
            <a:xfrm>
              <a:off x="8042069" y="4068474"/>
              <a:ext cx="1009719" cy="373949"/>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bold"/>
                  <a:ea typeface="+mn-ea"/>
                  <a:cs typeface="+mn-cs"/>
                </a:rPr>
                <a:t>Search Index</a:t>
              </a:r>
            </a:p>
          </p:txBody>
        </p:sp>
      </p:grpSp>
      <p:cxnSp>
        <p:nvCxnSpPr>
          <p:cNvPr id="32" name="Straight Arrow Connector 31">
            <a:extLst>
              <a:ext uri="{FF2B5EF4-FFF2-40B4-BE49-F238E27FC236}">
                <a16:creationId xmlns:a16="http://schemas.microsoft.com/office/drawing/2014/main" id="{80F46EBA-611E-24DE-8E6E-12BC298F4344}"/>
              </a:ext>
            </a:extLst>
          </p:cNvPr>
          <p:cNvCxnSpPr>
            <a:cxnSpLocks/>
            <a:stCxn id="26" idx="3"/>
            <a:endCxn id="34" idx="1"/>
          </p:cNvCxnSpPr>
          <p:nvPr/>
        </p:nvCxnSpPr>
        <p:spPr>
          <a:xfrm flipV="1">
            <a:off x="6920414" y="3181663"/>
            <a:ext cx="896074" cy="1846"/>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741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A339-2014-49FB-9A97-B02EF52DE11E}"/>
              </a:ext>
            </a:extLst>
          </p:cNvPr>
          <p:cNvSpPr>
            <a:spLocks noGrp="1"/>
          </p:cNvSpPr>
          <p:nvPr>
            <p:ph type="title"/>
          </p:nvPr>
        </p:nvSpPr>
        <p:spPr/>
        <p:txBody>
          <a:bodyPr>
            <a:noAutofit/>
          </a:bodyPr>
          <a:lstStyle/>
          <a:p>
            <a:r>
              <a:rPr lang="en-US" dirty="0">
                <a:solidFill>
                  <a:schemeClr val="bg1"/>
                </a:solidFill>
                <a:latin typeface="Microsoft YaHei UI" panose="020B0503020204020204" pitchFamily="34" charset="-122"/>
                <a:ea typeface="Microsoft YaHei UI" panose="020B0503020204020204" pitchFamily="34" charset="-122"/>
                <a:cs typeface="Segoe UI"/>
              </a:rPr>
              <a:t>Azure Cognitive Search</a:t>
            </a:r>
          </a:p>
        </p:txBody>
      </p:sp>
      <p:sp>
        <p:nvSpPr>
          <p:cNvPr id="5" name="TextBox 4">
            <a:extLst>
              <a:ext uri="{FF2B5EF4-FFF2-40B4-BE49-F238E27FC236}">
                <a16:creationId xmlns:a16="http://schemas.microsoft.com/office/drawing/2014/main" id="{7F57A41F-E4FD-4BB9-9CB3-05E08E4D9E41}"/>
              </a:ext>
            </a:extLst>
          </p:cNvPr>
          <p:cNvSpPr txBox="1"/>
          <p:nvPr/>
        </p:nvSpPr>
        <p:spPr>
          <a:xfrm>
            <a:off x="353629" y="1906587"/>
            <a:ext cx="2866384" cy="4154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rPr>
              <a:t>Keyword Search</a:t>
            </a:r>
            <a:endParaRPr kumimoji="0" lang="en-US" sz="2000" b="1"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Segoe UI Semibold"/>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Segoe UI Semibold"/>
            </a:endParaRPr>
          </a:p>
        </p:txBody>
      </p:sp>
      <p:sp>
        <p:nvSpPr>
          <p:cNvPr id="9" name="TextBox 8">
            <a:extLst>
              <a:ext uri="{FF2B5EF4-FFF2-40B4-BE49-F238E27FC236}">
                <a16:creationId xmlns:a16="http://schemas.microsoft.com/office/drawing/2014/main" id="{7E01C075-8F0F-44BA-B7FC-FEFD43BA7DDB}"/>
              </a:ext>
            </a:extLst>
          </p:cNvPr>
          <p:cNvSpPr txBox="1"/>
          <p:nvPr/>
        </p:nvSpPr>
        <p:spPr>
          <a:xfrm>
            <a:off x="627725" y="2805752"/>
            <a:ext cx="2466037" cy="1031051"/>
          </a:xfrm>
          <a:prstGeom prst="rect">
            <a:avLst/>
          </a:prstGeom>
          <a:noFill/>
        </p:spPr>
        <p:txBody>
          <a:bodyPr wrap="square" lIns="0" tIns="0" rIns="0" bIns="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rPr>
              <a:t>基于精确关键词</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rPr>
              <a:t>通过布尔搜索确定相关性</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rPr>
              <a:t>BM25</a:t>
            </a:r>
            <a:r>
              <a:rPr kumimoji="0" lang="zh-TW" altLang="en-US" sz="14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rPr>
              <a:t>排名</a:t>
            </a:r>
            <a:endParaRPr kumimoji="0" lang="en-US" sz="18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Segoe UI"/>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endParaRPr>
          </a:p>
        </p:txBody>
      </p:sp>
      <p:sp>
        <p:nvSpPr>
          <p:cNvPr id="11" name="TextBox 10">
            <a:extLst>
              <a:ext uri="{FF2B5EF4-FFF2-40B4-BE49-F238E27FC236}">
                <a16:creationId xmlns:a16="http://schemas.microsoft.com/office/drawing/2014/main" id="{188BDBD1-CDD4-4084-89B0-C948505D10BF}"/>
              </a:ext>
            </a:extLst>
          </p:cNvPr>
          <p:cNvSpPr txBox="1"/>
          <p:nvPr/>
        </p:nvSpPr>
        <p:spPr>
          <a:xfrm>
            <a:off x="3310547" y="1906587"/>
            <a:ext cx="2410367" cy="30777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rPr>
              <a:t>Semantic Search</a:t>
            </a:r>
            <a:endParaRPr kumimoji="0" lang="en-US" sz="1800" b="1"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Segoe UI"/>
            </a:endParaRPr>
          </a:p>
        </p:txBody>
      </p:sp>
      <p:sp>
        <p:nvSpPr>
          <p:cNvPr id="13" name="TextBox 12">
            <a:extLst>
              <a:ext uri="{FF2B5EF4-FFF2-40B4-BE49-F238E27FC236}">
                <a16:creationId xmlns:a16="http://schemas.microsoft.com/office/drawing/2014/main" id="{F54EF0EA-AA7E-43B4-AEC2-8D85140B3E61}"/>
              </a:ext>
            </a:extLst>
          </p:cNvPr>
          <p:cNvSpPr txBox="1"/>
          <p:nvPr/>
        </p:nvSpPr>
        <p:spPr>
          <a:xfrm>
            <a:off x="3310547" y="2805752"/>
            <a:ext cx="2466037" cy="861774"/>
          </a:xfrm>
          <a:prstGeom prst="rect">
            <a:avLst/>
          </a:prstGeom>
          <a:noFill/>
        </p:spPr>
        <p:txBody>
          <a:bodyPr wrap="square" lIns="0" tIns="0" rIns="0" bIns="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rPr>
              <a:t>相关性基于用户查询的语义并检测特定于领域的模式</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rPr>
              <a:t>（例如哪个城市是法国的首都？）</a:t>
            </a:r>
            <a:endParaRPr kumimoji="0" lang="en-US" sz="18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endParaRPr>
          </a:p>
        </p:txBody>
      </p:sp>
      <p:sp>
        <p:nvSpPr>
          <p:cNvPr id="15" name="TextBox 14">
            <a:extLst>
              <a:ext uri="{FF2B5EF4-FFF2-40B4-BE49-F238E27FC236}">
                <a16:creationId xmlns:a16="http://schemas.microsoft.com/office/drawing/2014/main" id="{11027FF2-9D7A-4650-8A93-BEED488E00E7}"/>
              </a:ext>
            </a:extLst>
          </p:cNvPr>
          <p:cNvSpPr txBox="1"/>
          <p:nvPr/>
        </p:nvSpPr>
        <p:spPr>
          <a:xfrm>
            <a:off x="5899293" y="1906587"/>
            <a:ext cx="2648444" cy="30777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rPr>
              <a:t>Vector Search</a:t>
            </a:r>
            <a:endParaRPr kumimoji="0" lang="en-US" sz="1800" b="1"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Segoe UI"/>
            </a:endParaRPr>
          </a:p>
        </p:txBody>
      </p:sp>
      <p:sp>
        <p:nvSpPr>
          <p:cNvPr id="17" name="TextBox 16">
            <a:extLst>
              <a:ext uri="{FF2B5EF4-FFF2-40B4-BE49-F238E27FC236}">
                <a16:creationId xmlns:a16="http://schemas.microsoft.com/office/drawing/2014/main" id="{D6D25FCE-38AD-4057-8F8E-35480001FE09}"/>
              </a:ext>
            </a:extLst>
          </p:cNvPr>
          <p:cNvSpPr txBox="1"/>
          <p:nvPr/>
        </p:nvSpPr>
        <p:spPr>
          <a:xfrm>
            <a:off x="6281874" y="2839707"/>
            <a:ext cx="2265863" cy="215444"/>
          </a:xfrm>
          <a:prstGeom prst="rect">
            <a:avLst/>
          </a:prstGeom>
          <a:noFill/>
        </p:spPr>
        <p:txBody>
          <a:bodyPr wrap="square" lIns="0" tIns="0" rIns="0" bIns="0" rtlCol="0" anchor="t">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rPr>
              <a:t>数据的向量表示</a:t>
            </a:r>
            <a:endParaRPr kumimoji="0" lang="en-US" sz="11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Segoe UI Semibold"/>
            </a:endParaRPr>
          </a:p>
        </p:txBody>
      </p:sp>
      <p:sp>
        <p:nvSpPr>
          <p:cNvPr id="3" name="TextBox 2">
            <a:extLst>
              <a:ext uri="{FF2B5EF4-FFF2-40B4-BE49-F238E27FC236}">
                <a16:creationId xmlns:a16="http://schemas.microsoft.com/office/drawing/2014/main" id="{075C18FE-827C-4E6C-963E-028BF3D09200}"/>
              </a:ext>
            </a:extLst>
          </p:cNvPr>
          <p:cNvSpPr txBox="1"/>
          <p:nvPr/>
        </p:nvSpPr>
        <p:spPr>
          <a:xfrm>
            <a:off x="8675490" y="1906587"/>
            <a:ext cx="2487357" cy="30777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rPr>
              <a:t>Hybrid Search</a:t>
            </a:r>
            <a:endParaRPr kumimoji="0" lang="en-US" sz="1800" b="1"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endParaRPr>
          </a:p>
        </p:txBody>
      </p:sp>
      <p:sp>
        <p:nvSpPr>
          <p:cNvPr id="7" name="TextBox 6">
            <a:extLst>
              <a:ext uri="{FF2B5EF4-FFF2-40B4-BE49-F238E27FC236}">
                <a16:creationId xmlns:a16="http://schemas.microsoft.com/office/drawing/2014/main" id="{E239B9DF-D95D-40FD-AF64-8AF31F562523}"/>
              </a:ext>
            </a:extLst>
          </p:cNvPr>
          <p:cNvSpPr txBox="1"/>
          <p:nvPr/>
        </p:nvSpPr>
        <p:spPr>
          <a:xfrm>
            <a:off x="9059492" y="2782668"/>
            <a:ext cx="2466037" cy="1292662"/>
          </a:xfrm>
          <a:prstGeom prst="rect">
            <a:avLst/>
          </a:prstGeom>
          <a:noFill/>
        </p:spPr>
        <p:txBody>
          <a:bodyPr wrap="square" lIns="0" tIns="0" rIns="0" bIns="0" rtlCol="0" anchor="t">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rPr>
              <a:t>利用向量和语义的力量</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rPr>
              <a:t>向量搜索</a:t>
            </a:r>
          </a:p>
          <a:p>
            <a:pPr marL="742933"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rPr>
              <a:t>第一关</a:t>
            </a:r>
          </a:p>
          <a:p>
            <a:pPr marL="742933"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rPr>
              <a:t>前 </a:t>
            </a:r>
            <a:r>
              <a:rPr kumimoji="0" lang="en-US" altLang="zh-TW" sz="14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rPr>
              <a:t>50 </a:t>
            </a:r>
            <a:r>
              <a:rPr kumimoji="0" lang="zh-TW" altLang="en-US" sz="14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rPr>
              <a:t>名检索</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TW" altLang="en-US" sz="14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rPr>
              <a:t>语义搜索</a:t>
            </a:r>
          </a:p>
          <a:p>
            <a:pPr marL="742933"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rPr>
              <a:t>L2 </a:t>
            </a:r>
            <a:r>
              <a:rPr kumimoji="0" lang="zh-TW" altLang="en-US" sz="14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rPr>
              <a:t>重新排名</a:t>
            </a:r>
            <a:endParaRPr kumimoji="0" lang="en-US" sz="1400" b="0" i="0" u="none" strike="noStrike" kern="1200" cap="none" spc="0" normalizeH="0" baseline="0" noProof="0" dirty="0">
              <a:ln>
                <a:noFill/>
              </a:ln>
              <a:solidFill>
                <a:schemeClr val="bg1"/>
              </a:solidFill>
              <a:effectLst/>
              <a:uLnTx/>
              <a:uFillTx/>
              <a:latin typeface="Microsoft YaHei UI" panose="020B0503020204020204" pitchFamily="34" charset="-122"/>
              <a:ea typeface="Microsoft YaHei UI" panose="020B0503020204020204" pitchFamily="34" charset="-122"/>
              <a:cs typeface="+mn-cs"/>
            </a:endParaRPr>
          </a:p>
        </p:txBody>
      </p:sp>
      <p:sp>
        <p:nvSpPr>
          <p:cNvPr id="4" name="TextBox 3">
            <a:extLst>
              <a:ext uri="{FF2B5EF4-FFF2-40B4-BE49-F238E27FC236}">
                <a16:creationId xmlns:a16="http://schemas.microsoft.com/office/drawing/2014/main" id="{506E4145-F37E-2773-90F6-ED8C493CD5AF}"/>
              </a:ext>
            </a:extLst>
          </p:cNvPr>
          <p:cNvSpPr txBox="1"/>
          <p:nvPr/>
        </p:nvSpPr>
        <p:spPr>
          <a:xfrm>
            <a:off x="631732" y="5424259"/>
            <a:ext cx="10535122" cy="307777"/>
          </a:xfrm>
          <a:prstGeom prst="rect">
            <a:avLst/>
          </a:prstGeom>
          <a:noFill/>
          <a:ln>
            <a:solidFill>
              <a:schemeClr val="bg1">
                <a:lumMod val="10000"/>
                <a:lumOff val="90000"/>
              </a:schemeClr>
            </a:solidFill>
          </a:ln>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mn-cs"/>
              </a:rPr>
              <a:t>Serverless – </a:t>
            </a:r>
            <a:r>
              <a:rPr kumimoji="0" lang="en-US" sz="1400" b="0" i="0" u="none" strike="noStrike" kern="1200" cap="none" spc="0" normalizeH="0" baseline="0" noProof="0">
                <a:ln>
                  <a:noFill/>
                </a:ln>
                <a:solidFill>
                  <a:schemeClr val="bg1"/>
                </a:solidFill>
                <a:effectLst/>
                <a:uLnTx/>
                <a:uFillTx/>
                <a:latin typeface="Segoe UI Semibold"/>
                <a:ea typeface="+mn-ea"/>
                <a:cs typeface="+mn-cs"/>
              </a:rPr>
              <a:t>private preview</a:t>
            </a:r>
          </a:p>
        </p:txBody>
      </p:sp>
    </p:spTree>
    <p:extLst>
      <p:ext uri="{BB962C8B-B14F-4D97-AF65-F5344CB8AC3E}">
        <p14:creationId xmlns:p14="http://schemas.microsoft.com/office/powerpoint/2010/main" val="339181323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Title 1">
            <a:extLst>
              <a:ext uri="{FF2B5EF4-FFF2-40B4-BE49-F238E27FC236}">
                <a16:creationId xmlns:a16="http://schemas.microsoft.com/office/drawing/2014/main" id="{05D3132E-86BD-10A3-4F9B-AC712E3055B6}"/>
              </a:ext>
            </a:extLst>
          </p:cNvPr>
          <p:cNvSpPr>
            <a:spLocks noGrp="1"/>
          </p:cNvSpPr>
          <p:nvPr>
            <p:ph type="title"/>
          </p:nvPr>
        </p:nvSpPr>
        <p:spPr>
          <a:xfrm>
            <a:off x="588263" y="457200"/>
            <a:ext cx="11018520" cy="553998"/>
          </a:xfrm>
        </p:spPr>
        <p:txBody>
          <a:bodyPr/>
          <a:lstStyle/>
          <a:p>
            <a:r>
              <a:rPr lang="en-US" altLang="zh-TW" b="1" dirty="0">
                <a:solidFill>
                  <a:schemeClr val="bg1"/>
                </a:solidFill>
                <a:latin typeface="Microsoft YaHei UI" panose="020B0503020204020204" pitchFamily="34" charset="-122"/>
                <a:ea typeface="Microsoft YaHei UI" panose="020B0503020204020204" pitchFamily="34" charset="-122"/>
              </a:rPr>
              <a:t>5 </a:t>
            </a:r>
            <a:r>
              <a:rPr lang="zh-TW" altLang="en-US" b="1" dirty="0">
                <a:solidFill>
                  <a:schemeClr val="bg1"/>
                </a:solidFill>
                <a:latin typeface="Microsoft YaHei UI" panose="020B0503020204020204" pitchFamily="34" charset="-122"/>
                <a:ea typeface="Microsoft YaHei UI" panose="020B0503020204020204" pitchFamily="34" charset="-122"/>
              </a:rPr>
              <a:t>个结果中按搜索类型划分的效果排名</a:t>
            </a:r>
            <a:endParaRPr lang="en-US" b="1" dirty="0">
              <a:solidFill>
                <a:schemeClr val="bg1"/>
              </a:solidFill>
              <a:latin typeface="Microsoft YaHei UI" panose="020B0503020204020204" pitchFamily="34" charset="-122"/>
              <a:ea typeface="Microsoft YaHei UI" panose="020B0503020204020204" pitchFamily="34" charset="-122"/>
            </a:endParaRPr>
          </a:p>
        </p:txBody>
      </p:sp>
      <p:graphicFrame>
        <p:nvGraphicFramePr>
          <p:cNvPr id="4" name="Chart 3">
            <a:extLst>
              <a:ext uri="{FF2B5EF4-FFF2-40B4-BE49-F238E27FC236}">
                <a16:creationId xmlns:a16="http://schemas.microsoft.com/office/drawing/2014/main" id="{9FD909B3-5075-D0BB-5FF5-1FB38C08B966}"/>
              </a:ext>
            </a:extLst>
          </p:cNvPr>
          <p:cNvGraphicFramePr/>
          <p:nvPr/>
        </p:nvGraphicFramePr>
        <p:xfrm>
          <a:off x="1358231" y="1185588"/>
          <a:ext cx="8128000" cy="54186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1331654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3" name="Rectangle 2">
            <a:extLst>
              <a:ext uri="{FF2B5EF4-FFF2-40B4-BE49-F238E27FC236}">
                <a16:creationId xmlns:a16="http://schemas.microsoft.com/office/drawing/2014/main" id="{7507E2B9-75C6-E854-514B-4F9FA0BAA18A}"/>
              </a:ext>
              <a:ext uri="{C183D7F6-B498-43B3-948B-1728B52AA6E4}">
                <adec:decorative xmlns:adec="http://schemas.microsoft.com/office/drawing/2017/decorative" val="1"/>
              </a:ext>
            </a:extLst>
          </p:cNvPr>
          <p:cNvSpPr/>
          <p:nvPr/>
        </p:nvSpPr>
        <p:spPr bwMode="auto">
          <a:xfrm>
            <a:off x="6272400" y="0"/>
            <a:ext cx="5919599" cy="6858000"/>
          </a:xfrm>
          <a:prstGeom prst="rect">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 name="Group 1">
            <a:extLst>
              <a:ext uri="{FF2B5EF4-FFF2-40B4-BE49-F238E27FC236}">
                <a16:creationId xmlns:a16="http://schemas.microsoft.com/office/drawing/2014/main" id="{67B13615-65AB-44D1-1DFE-0EF5B749AD4B}"/>
              </a:ext>
              <a:ext uri="{C183D7F6-B498-43B3-948B-1728B52AA6E4}">
                <adec:decorative xmlns:adec="http://schemas.microsoft.com/office/drawing/2017/decorative" val="1"/>
              </a:ext>
            </a:extLst>
          </p:cNvPr>
          <p:cNvGrpSpPr/>
          <p:nvPr/>
        </p:nvGrpSpPr>
        <p:grpSpPr>
          <a:xfrm>
            <a:off x="7666951" y="2121146"/>
            <a:ext cx="1036336" cy="897065"/>
            <a:chOff x="2269138" y="1668745"/>
            <a:chExt cx="777252" cy="672799"/>
          </a:xfrm>
        </p:grpSpPr>
        <p:pic>
          <p:nvPicPr>
            <p:cNvPr id="466" name="Google Shape;466;p81"/>
            <p:cNvPicPr preferRelativeResize="0"/>
            <p:nvPr/>
          </p:nvPicPr>
          <p:blipFill>
            <a:blip r:embed="rId3">
              <a:alphaModFix/>
            </a:blip>
            <a:stretch>
              <a:fillRect/>
            </a:stretch>
          </p:blipFill>
          <p:spPr>
            <a:xfrm>
              <a:off x="2269138" y="1668745"/>
              <a:ext cx="777252" cy="667619"/>
            </a:xfrm>
            <a:prstGeom prst="rect">
              <a:avLst/>
            </a:prstGeom>
            <a:noFill/>
            <a:ln>
              <a:noFill/>
            </a:ln>
            <a:effectLst>
              <a:outerShdw blurRad="57150" dist="19050" dir="5400000" algn="bl" rotWithShape="0">
                <a:srgbClr val="000000">
                  <a:alpha val="50000"/>
                </a:srgbClr>
              </a:outerShdw>
            </a:effectLst>
          </p:spPr>
        </p:pic>
        <p:pic>
          <p:nvPicPr>
            <p:cNvPr id="467" name="Google Shape;467;p81"/>
            <p:cNvPicPr preferRelativeResize="0"/>
            <p:nvPr/>
          </p:nvPicPr>
          <p:blipFill>
            <a:blip r:embed="rId4">
              <a:alphaModFix/>
            </a:blip>
            <a:stretch>
              <a:fillRect/>
            </a:stretch>
          </p:blipFill>
          <p:spPr>
            <a:xfrm>
              <a:off x="2273098" y="2205344"/>
              <a:ext cx="665718" cy="136200"/>
            </a:xfrm>
            <a:prstGeom prst="rect">
              <a:avLst/>
            </a:prstGeom>
            <a:noFill/>
            <a:ln>
              <a:noFill/>
            </a:ln>
            <a:effectLst>
              <a:outerShdw blurRad="57150" dist="19050" dir="5400000" algn="bl" rotWithShape="0">
                <a:srgbClr val="000000">
                  <a:alpha val="50000"/>
                </a:srgbClr>
              </a:outerShdw>
            </a:effectLst>
          </p:spPr>
        </p:pic>
      </p:grpSp>
      <p:pic>
        <p:nvPicPr>
          <p:cNvPr id="459" name="Google Shape;459;p81">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9957795" y="2082318"/>
            <a:ext cx="727548" cy="890168"/>
          </a:xfrm>
          <a:prstGeom prst="rect">
            <a:avLst/>
          </a:prstGeom>
          <a:noFill/>
          <a:ln>
            <a:noFill/>
          </a:ln>
          <a:effectLst>
            <a:outerShdw blurRad="57150" dist="19050" dir="5400000" algn="bl" rotWithShape="0">
              <a:srgbClr val="000000">
                <a:alpha val="50000"/>
              </a:srgbClr>
            </a:outerShdw>
          </a:effectLst>
        </p:spPr>
      </p:pic>
      <p:sp>
        <p:nvSpPr>
          <p:cNvPr id="8" name="Title 7">
            <a:extLst>
              <a:ext uri="{FF2B5EF4-FFF2-40B4-BE49-F238E27FC236}">
                <a16:creationId xmlns:a16="http://schemas.microsoft.com/office/drawing/2014/main" id="{4F680FF9-2595-9E31-1888-EDEC03D58FC1}"/>
              </a:ext>
            </a:extLst>
          </p:cNvPr>
          <p:cNvSpPr>
            <a:spLocks noGrp="1"/>
          </p:cNvSpPr>
          <p:nvPr>
            <p:ph type="title"/>
          </p:nvPr>
        </p:nvSpPr>
        <p:spPr>
          <a:xfrm>
            <a:off x="588263" y="3059668"/>
            <a:ext cx="5653787" cy="738664"/>
          </a:xfrm>
        </p:spPr>
        <p:txBody>
          <a:bodyPr/>
          <a:lstStyle/>
          <a:p>
            <a:r>
              <a:rPr lang="zh-TW" altLang="en-US" sz="2800" b="1" dirty="0">
                <a:solidFill>
                  <a:schemeClr val="bg1"/>
                </a:solidFill>
                <a:latin typeface="Microsoft YaHei UI" panose="020B0503020204020204" pitchFamily="34" charset="-122"/>
                <a:ea typeface="Microsoft YaHei UI" panose="020B0503020204020204" pitchFamily="34" charset="-122"/>
              </a:rPr>
              <a:t>嵌入代表您的数据</a:t>
            </a:r>
            <a:br>
              <a:rPr lang="en-US" sz="2800" dirty="0">
                <a:latin typeface="Microsoft YaHei UI" panose="020B0503020204020204" pitchFamily="34" charset="-122"/>
                <a:ea typeface="Microsoft YaHei UI" panose="020B0503020204020204" pitchFamily="34" charset="-122"/>
              </a:rPr>
            </a:br>
            <a:r>
              <a:rPr lang="en-US" sz="2000" spc="0" dirty="0">
                <a:solidFill>
                  <a:schemeClr val="accent1"/>
                </a:solidFill>
                <a:latin typeface="Microsoft YaHei UI" panose="020B0503020204020204" pitchFamily="34" charset="-122"/>
                <a:ea typeface="Microsoft YaHei UI" panose="020B0503020204020204" pitchFamily="34" charset="-122"/>
              </a:rPr>
              <a:t>Example: </a:t>
            </a:r>
            <a:r>
              <a:rPr lang="zh-TW" altLang="en-US" sz="2000" spc="0" dirty="0">
                <a:solidFill>
                  <a:schemeClr val="accent1"/>
                </a:solidFill>
                <a:latin typeface="Microsoft YaHei UI" panose="020B0503020204020204" pitchFamily="34" charset="-122"/>
                <a:ea typeface="Microsoft YaHei UI" panose="020B0503020204020204" pitchFamily="34" charset="-122"/>
              </a:rPr>
              <a:t>一维向量</a:t>
            </a:r>
            <a:endParaRPr lang="en-US" sz="2800" spc="0" dirty="0">
              <a:solidFill>
                <a:schemeClr val="accent1"/>
              </a:solidFill>
              <a:latin typeface="Microsoft YaHei UI" panose="020B0503020204020204" pitchFamily="34" charset="-122"/>
              <a:ea typeface="Microsoft YaHei UI" panose="020B0503020204020204" pitchFamily="34" charset="-122"/>
            </a:endParaRPr>
          </a:p>
        </p:txBody>
      </p:sp>
      <p:cxnSp>
        <p:nvCxnSpPr>
          <p:cNvPr id="5" name="Google Shape;454;p81">
            <a:extLst>
              <a:ext uri="{FF2B5EF4-FFF2-40B4-BE49-F238E27FC236}">
                <a16:creationId xmlns:a16="http://schemas.microsoft.com/office/drawing/2014/main" id="{D1EE048F-C989-83CB-E433-00D6A23C8FFB}"/>
              </a:ext>
              <a:ext uri="{C183D7F6-B498-43B3-948B-1728B52AA6E4}">
                <adec:decorative xmlns:adec="http://schemas.microsoft.com/office/drawing/2017/decorative" val="1"/>
              </a:ext>
            </a:extLst>
          </p:cNvPr>
          <p:cNvCxnSpPr>
            <a:cxnSpLocks/>
          </p:cNvCxnSpPr>
          <p:nvPr/>
        </p:nvCxnSpPr>
        <p:spPr>
          <a:xfrm rot="5400000">
            <a:off x="9232199" y="1086771"/>
            <a:ext cx="0" cy="4684458"/>
          </a:xfrm>
          <a:prstGeom prst="straightConnector1">
            <a:avLst/>
          </a:prstGeom>
          <a:noFill/>
          <a:ln w="25400" cap="flat" cmpd="sng">
            <a:solidFill>
              <a:schemeClr val="lt1"/>
            </a:solidFill>
            <a:prstDash val="solid"/>
            <a:round/>
            <a:headEnd type="arrow" w="lg" len="sm"/>
            <a:tailEnd type="arrow" w="lg" len="sm"/>
          </a:ln>
        </p:spPr>
      </p:cxnSp>
      <p:sp>
        <p:nvSpPr>
          <p:cNvPr id="455" name="Google Shape;455;p81">
            <a:extLst>
              <a:ext uri="{C183D7F6-B498-43B3-948B-1728B52AA6E4}">
                <adec:decorative xmlns:adec="http://schemas.microsoft.com/office/drawing/2017/decorative" val="1"/>
              </a:ext>
            </a:extLst>
          </p:cNvPr>
          <p:cNvSpPr txBox="1"/>
          <p:nvPr/>
        </p:nvSpPr>
        <p:spPr>
          <a:xfrm>
            <a:off x="9794163" y="3305889"/>
            <a:ext cx="1054812" cy="246221"/>
          </a:xfrm>
          <a:prstGeom prst="rect">
            <a:avLst/>
          </a:prstGeom>
          <a:solidFill>
            <a:srgbClr val="2F2F2F"/>
          </a:solidFill>
          <a:ln>
            <a:noFill/>
          </a:ln>
        </p:spPr>
        <p:txBody>
          <a:bodyPr spcFirstLastPara="1"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1" i="0" u="none" strike="noStrike" kern="1200" cap="none" spc="0" normalizeH="0" baseline="0" noProof="0">
                <a:ln>
                  <a:noFill/>
                </a:ln>
                <a:solidFill>
                  <a:srgbClr val="C5B4E3"/>
                </a:solidFill>
                <a:effectLst/>
                <a:uLnTx/>
                <a:uFillTx/>
                <a:latin typeface="Segoe UI Semibold"/>
                <a:ea typeface="Inter"/>
                <a:cs typeface="Inter"/>
                <a:sym typeface="Inter"/>
              </a:rPr>
              <a:t>CARTOON</a:t>
            </a:r>
            <a:endParaRPr kumimoji="0" sz="1600" b="1" i="0" u="none" strike="noStrike" kern="1200" cap="none" spc="0" normalizeH="0" baseline="0" noProof="0">
              <a:ln>
                <a:noFill/>
              </a:ln>
              <a:solidFill>
                <a:srgbClr val="C5B4E3"/>
              </a:solidFill>
              <a:effectLst/>
              <a:uLnTx/>
              <a:uFillTx/>
              <a:latin typeface="Segoe UI Semibold"/>
              <a:ea typeface="Inter"/>
              <a:cs typeface="Inter"/>
              <a:sym typeface="Inter"/>
            </a:endParaRPr>
          </a:p>
        </p:txBody>
      </p:sp>
      <p:sp>
        <p:nvSpPr>
          <p:cNvPr id="456" name="Google Shape;456;p81">
            <a:extLst>
              <a:ext uri="{C183D7F6-B498-43B3-948B-1728B52AA6E4}">
                <adec:decorative xmlns:adec="http://schemas.microsoft.com/office/drawing/2017/decorative" val="1"/>
              </a:ext>
            </a:extLst>
          </p:cNvPr>
          <p:cNvSpPr txBox="1"/>
          <p:nvPr/>
        </p:nvSpPr>
        <p:spPr>
          <a:xfrm>
            <a:off x="7615424" y="3305889"/>
            <a:ext cx="1054812" cy="246221"/>
          </a:xfrm>
          <a:prstGeom prst="rect">
            <a:avLst/>
          </a:prstGeom>
          <a:solidFill>
            <a:srgbClr val="2F2F2F"/>
          </a:solidFill>
          <a:ln>
            <a:noFill/>
          </a:ln>
        </p:spPr>
        <p:txBody>
          <a:bodyPr spcFirstLastPara="1"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1" i="0" u="none" strike="noStrike" kern="1200" cap="none" spc="0" normalizeH="0" baseline="0" noProof="0">
                <a:ln>
                  <a:noFill/>
                </a:ln>
                <a:solidFill>
                  <a:srgbClr val="C5B4E3"/>
                </a:solidFill>
                <a:effectLst/>
                <a:uLnTx/>
                <a:uFillTx/>
                <a:latin typeface="Segoe UI Semibold"/>
                <a:ea typeface="Inter"/>
                <a:cs typeface="Inter"/>
                <a:sym typeface="Inter"/>
              </a:rPr>
              <a:t>REALISTIC</a:t>
            </a:r>
            <a:endParaRPr kumimoji="0" sz="1600" b="1" i="0" u="none" strike="noStrike" kern="1200" cap="none" spc="0" normalizeH="0" baseline="0" noProof="0">
              <a:ln>
                <a:noFill/>
              </a:ln>
              <a:solidFill>
                <a:srgbClr val="C5B4E3"/>
              </a:solidFill>
              <a:effectLst/>
              <a:uLnTx/>
              <a:uFillTx/>
              <a:latin typeface="Segoe UI Semibold"/>
              <a:ea typeface="Inter"/>
              <a:cs typeface="Inter"/>
              <a:sym typeface="Inter"/>
            </a:endParaRPr>
          </a:p>
        </p:txBody>
      </p:sp>
      <p:sp>
        <p:nvSpPr>
          <p:cNvPr id="14" name="Oval 13">
            <a:extLst>
              <a:ext uri="{FF2B5EF4-FFF2-40B4-BE49-F238E27FC236}">
                <a16:creationId xmlns:a16="http://schemas.microsoft.com/office/drawing/2014/main" id="{E5BA3149-F1E6-8F1E-F48C-C7B01BC9E51C}"/>
              </a:ext>
              <a:ext uri="{C183D7F6-B498-43B3-948B-1728B52AA6E4}">
                <adec:decorative xmlns:adec="http://schemas.microsoft.com/office/drawing/2017/decorative" val="1"/>
              </a:ext>
            </a:extLst>
          </p:cNvPr>
          <p:cNvSpPr/>
          <p:nvPr/>
        </p:nvSpPr>
        <p:spPr bwMode="auto">
          <a:xfrm>
            <a:off x="9209339" y="3406140"/>
            <a:ext cx="45720" cy="457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EE2E753B-A521-8D91-0865-C1264BD21600}"/>
              </a:ext>
              <a:ext uri="{C183D7F6-B498-43B3-948B-1728B52AA6E4}">
                <adec:decorative xmlns:adec="http://schemas.microsoft.com/office/drawing/2017/decorative" val="1"/>
              </a:ext>
            </a:extLst>
          </p:cNvPr>
          <p:cNvSpPr/>
          <p:nvPr/>
        </p:nvSpPr>
        <p:spPr bwMode="auto">
          <a:xfrm>
            <a:off x="9079160" y="3275961"/>
            <a:ext cx="306078" cy="306078"/>
          </a:xfrm>
          <a:prstGeom prst="ellipse">
            <a:avLst/>
          </a:prstGeom>
          <a:solidFill>
            <a:srgbClr val="2F2F2F"/>
          </a:solidFill>
          <a:ln w="25400" cap="flat" cmpd="sng">
            <a:solidFill>
              <a:schemeClr val="lt1"/>
            </a:solidFill>
            <a:prstDash val="solid"/>
            <a:round/>
            <a:headEnd type="arrow" w="lg" len="sm"/>
            <a:tailEnd type="arrow" w="lg" len="sm"/>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3280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3" name="Rectangle 2">
            <a:extLst>
              <a:ext uri="{FF2B5EF4-FFF2-40B4-BE49-F238E27FC236}">
                <a16:creationId xmlns:a16="http://schemas.microsoft.com/office/drawing/2014/main" id="{7507E2B9-75C6-E854-514B-4F9FA0BAA18A}"/>
              </a:ext>
              <a:ext uri="{C183D7F6-B498-43B3-948B-1728B52AA6E4}">
                <adec:decorative xmlns:adec="http://schemas.microsoft.com/office/drawing/2017/decorative" val="1"/>
              </a:ext>
            </a:extLst>
          </p:cNvPr>
          <p:cNvSpPr/>
          <p:nvPr/>
        </p:nvSpPr>
        <p:spPr bwMode="auto">
          <a:xfrm>
            <a:off x="6272400" y="0"/>
            <a:ext cx="5919599" cy="6858000"/>
          </a:xfrm>
          <a:prstGeom prst="rect">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54" name="Google Shape;454;p81">
            <a:extLst>
              <a:ext uri="{C183D7F6-B498-43B3-948B-1728B52AA6E4}">
                <adec:decorative xmlns:adec="http://schemas.microsoft.com/office/drawing/2017/decorative" val="1"/>
              </a:ext>
            </a:extLst>
          </p:cNvPr>
          <p:cNvCxnSpPr>
            <a:cxnSpLocks/>
          </p:cNvCxnSpPr>
          <p:nvPr/>
        </p:nvCxnSpPr>
        <p:spPr>
          <a:xfrm>
            <a:off x="9232199" y="1086771"/>
            <a:ext cx="0" cy="4684458"/>
          </a:xfrm>
          <a:prstGeom prst="straightConnector1">
            <a:avLst/>
          </a:prstGeom>
          <a:noFill/>
          <a:ln w="25400" cap="flat" cmpd="sng">
            <a:solidFill>
              <a:schemeClr val="lt1"/>
            </a:solidFill>
            <a:prstDash val="solid"/>
            <a:round/>
            <a:headEnd type="arrow" w="lg" len="sm"/>
            <a:tailEnd type="arrow" w="lg" len="sm"/>
          </a:ln>
        </p:spPr>
      </p:cxnSp>
      <p:sp>
        <p:nvSpPr>
          <p:cNvPr id="8" name="Title 7">
            <a:extLst>
              <a:ext uri="{FF2B5EF4-FFF2-40B4-BE49-F238E27FC236}">
                <a16:creationId xmlns:a16="http://schemas.microsoft.com/office/drawing/2014/main" id="{4F680FF9-2595-9E31-1888-EDEC03D58FC1}"/>
              </a:ext>
            </a:extLst>
          </p:cNvPr>
          <p:cNvSpPr>
            <a:spLocks noGrp="1"/>
          </p:cNvSpPr>
          <p:nvPr>
            <p:ph type="title"/>
          </p:nvPr>
        </p:nvSpPr>
        <p:spPr>
          <a:xfrm>
            <a:off x="588263" y="2875002"/>
            <a:ext cx="5653787" cy="430887"/>
          </a:xfrm>
        </p:spPr>
        <p:txBody>
          <a:bodyPr/>
          <a:lstStyle/>
          <a:p>
            <a:r>
              <a:rPr lang="zh-TW" altLang="en-US" sz="2800" b="1" dirty="0">
                <a:solidFill>
                  <a:schemeClr val="accent1"/>
                </a:solidFill>
                <a:latin typeface="Microsoft YaHei UI" panose="020B0503020204020204" pitchFamily="34" charset="-122"/>
                <a:ea typeface="Microsoft YaHei UI" panose="020B0503020204020204" pitchFamily="34" charset="-122"/>
              </a:rPr>
              <a:t>多个维度代表数据的不同方面</a:t>
            </a:r>
            <a:endParaRPr lang="en-US" sz="2800" b="1" dirty="0">
              <a:latin typeface="Microsoft YaHei UI" panose="020B0503020204020204" pitchFamily="34" charset="-122"/>
              <a:ea typeface="Microsoft YaHei UI" panose="020B0503020204020204" pitchFamily="34" charset="-122"/>
            </a:endParaRPr>
          </a:p>
        </p:txBody>
      </p:sp>
      <p:sp>
        <p:nvSpPr>
          <p:cNvPr id="7" name="Google Shape;456;p81">
            <a:extLst>
              <a:ext uri="{FF2B5EF4-FFF2-40B4-BE49-F238E27FC236}">
                <a16:creationId xmlns:a16="http://schemas.microsoft.com/office/drawing/2014/main" id="{80660BF6-C475-42FF-ED3F-48F344DB1F8E}"/>
              </a:ext>
              <a:ext uri="{C183D7F6-B498-43B3-948B-1728B52AA6E4}">
                <adec:decorative xmlns:adec="http://schemas.microsoft.com/office/drawing/2017/decorative" val="1"/>
              </a:ext>
            </a:extLst>
          </p:cNvPr>
          <p:cNvSpPr txBox="1"/>
          <p:nvPr/>
        </p:nvSpPr>
        <p:spPr>
          <a:xfrm>
            <a:off x="8704793" y="598976"/>
            <a:ext cx="1054812" cy="246221"/>
          </a:xfrm>
          <a:prstGeom prst="rect">
            <a:avLst/>
          </a:prstGeom>
          <a:solidFill>
            <a:srgbClr val="2F2F2F"/>
          </a:solidFill>
          <a:ln>
            <a:noFill/>
          </a:ln>
        </p:spPr>
        <p:txBody>
          <a:bodyPr spcFirstLastPara="1"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C5B4E3"/>
                </a:solidFill>
                <a:effectLst/>
                <a:uLnTx/>
                <a:uFillTx/>
                <a:latin typeface="Segoe UI Semibold"/>
                <a:ea typeface="Inter"/>
                <a:cs typeface="Inter"/>
                <a:sym typeface="Inter"/>
              </a:rPr>
              <a:t>MAMMAL</a:t>
            </a:r>
          </a:p>
        </p:txBody>
      </p:sp>
      <p:sp>
        <p:nvSpPr>
          <p:cNvPr id="9" name="Google Shape;456;p81">
            <a:extLst>
              <a:ext uri="{FF2B5EF4-FFF2-40B4-BE49-F238E27FC236}">
                <a16:creationId xmlns:a16="http://schemas.microsoft.com/office/drawing/2014/main" id="{0C76DE04-1019-59A5-77F7-E8445A0B8BB6}"/>
              </a:ext>
              <a:ext uri="{C183D7F6-B498-43B3-948B-1728B52AA6E4}">
                <adec:decorative xmlns:adec="http://schemas.microsoft.com/office/drawing/2017/decorative" val="1"/>
              </a:ext>
            </a:extLst>
          </p:cNvPr>
          <p:cNvSpPr txBox="1"/>
          <p:nvPr/>
        </p:nvSpPr>
        <p:spPr>
          <a:xfrm>
            <a:off x="8704793" y="6012804"/>
            <a:ext cx="1054812" cy="246221"/>
          </a:xfrm>
          <a:prstGeom prst="rect">
            <a:avLst/>
          </a:prstGeom>
          <a:solidFill>
            <a:srgbClr val="2F2F2F"/>
          </a:solidFill>
          <a:ln>
            <a:noFill/>
          </a:ln>
        </p:spPr>
        <p:txBody>
          <a:bodyPr spcFirstLastPara="1"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5B4E3"/>
                </a:solidFill>
                <a:effectLst/>
                <a:uLnTx/>
                <a:uFillTx/>
                <a:latin typeface="Segoe UI Semibold"/>
                <a:ea typeface="Inter"/>
                <a:cs typeface="Inter"/>
                <a:sym typeface="Inter"/>
              </a:rPr>
              <a:t>BIRD</a:t>
            </a:r>
          </a:p>
        </p:txBody>
      </p:sp>
      <p:grpSp>
        <p:nvGrpSpPr>
          <p:cNvPr id="4" name="Group 3">
            <a:extLst>
              <a:ext uri="{FF2B5EF4-FFF2-40B4-BE49-F238E27FC236}">
                <a16:creationId xmlns:a16="http://schemas.microsoft.com/office/drawing/2014/main" id="{BB969696-AC55-9D44-3A1A-4C1C6FD88F23}"/>
              </a:ext>
              <a:ext uri="{C183D7F6-B498-43B3-948B-1728B52AA6E4}">
                <adec:decorative xmlns:adec="http://schemas.microsoft.com/office/drawing/2017/decorative" val="1"/>
              </a:ext>
            </a:extLst>
          </p:cNvPr>
          <p:cNvGrpSpPr/>
          <p:nvPr/>
        </p:nvGrpSpPr>
        <p:grpSpPr>
          <a:xfrm>
            <a:off x="7666951" y="2121146"/>
            <a:ext cx="1036336" cy="897065"/>
            <a:chOff x="2269138" y="1668745"/>
            <a:chExt cx="777252" cy="672799"/>
          </a:xfrm>
        </p:grpSpPr>
        <p:pic>
          <p:nvPicPr>
            <p:cNvPr id="6" name="Google Shape;466;p81">
              <a:extLst>
                <a:ext uri="{FF2B5EF4-FFF2-40B4-BE49-F238E27FC236}">
                  <a16:creationId xmlns:a16="http://schemas.microsoft.com/office/drawing/2014/main" id="{581CF90B-9B13-D314-51E1-695FAE50B8FC}"/>
                </a:ext>
              </a:extLst>
            </p:cNvPr>
            <p:cNvPicPr preferRelativeResize="0"/>
            <p:nvPr/>
          </p:nvPicPr>
          <p:blipFill>
            <a:blip r:embed="rId3">
              <a:alphaModFix/>
            </a:blip>
            <a:stretch>
              <a:fillRect/>
            </a:stretch>
          </p:blipFill>
          <p:spPr>
            <a:xfrm>
              <a:off x="2269138" y="1668745"/>
              <a:ext cx="777252" cy="667619"/>
            </a:xfrm>
            <a:prstGeom prst="rect">
              <a:avLst/>
            </a:prstGeom>
            <a:noFill/>
            <a:ln>
              <a:noFill/>
            </a:ln>
            <a:effectLst>
              <a:outerShdw blurRad="57150" dist="19050" dir="5400000" algn="bl" rotWithShape="0">
                <a:srgbClr val="000000">
                  <a:alpha val="50000"/>
                </a:srgbClr>
              </a:outerShdw>
            </a:effectLst>
          </p:spPr>
        </p:pic>
        <p:pic>
          <p:nvPicPr>
            <p:cNvPr id="10" name="Google Shape;467;p81">
              <a:extLst>
                <a:ext uri="{FF2B5EF4-FFF2-40B4-BE49-F238E27FC236}">
                  <a16:creationId xmlns:a16="http://schemas.microsoft.com/office/drawing/2014/main" id="{4A17116E-1136-1293-8963-9840250E0D59}"/>
                </a:ext>
              </a:extLst>
            </p:cNvPr>
            <p:cNvPicPr preferRelativeResize="0"/>
            <p:nvPr/>
          </p:nvPicPr>
          <p:blipFill>
            <a:blip r:embed="rId4">
              <a:alphaModFix/>
            </a:blip>
            <a:stretch>
              <a:fillRect/>
            </a:stretch>
          </p:blipFill>
          <p:spPr>
            <a:xfrm>
              <a:off x="2273098" y="2205344"/>
              <a:ext cx="665718" cy="136200"/>
            </a:xfrm>
            <a:prstGeom prst="rect">
              <a:avLst/>
            </a:prstGeom>
            <a:noFill/>
            <a:ln>
              <a:noFill/>
            </a:ln>
            <a:effectLst>
              <a:outerShdw blurRad="57150" dist="19050" dir="5400000" algn="bl" rotWithShape="0">
                <a:srgbClr val="000000">
                  <a:alpha val="50000"/>
                </a:srgbClr>
              </a:outerShdw>
            </a:effectLst>
          </p:spPr>
        </p:pic>
      </p:grpSp>
      <p:pic>
        <p:nvPicPr>
          <p:cNvPr id="12" name="Google Shape;459;p81">
            <a:extLst>
              <a:ext uri="{FF2B5EF4-FFF2-40B4-BE49-F238E27FC236}">
                <a16:creationId xmlns:a16="http://schemas.microsoft.com/office/drawing/2014/main" id="{FA45C737-AF31-7BD5-86A7-CD971CBB8B88}"/>
              </a:ex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9957795" y="2082318"/>
            <a:ext cx="727548" cy="890168"/>
          </a:xfrm>
          <a:prstGeom prst="rect">
            <a:avLst/>
          </a:prstGeom>
          <a:noFill/>
          <a:ln>
            <a:noFill/>
          </a:ln>
          <a:effectLst>
            <a:outerShdw blurRad="57150" dist="19050" dir="5400000" algn="bl" rotWithShape="0">
              <a:srgbClr val="000000">
                <a:alpha val="50000"/>
              </a:srgbClr>
            </a:outerShdw>
          </a:effectLst>
        </p:spPr>
      </p:pic>
      <p:cxnSp>
        <p:nvCxnSpPr>
          <p:cNvPr id="15" name="Google Shape;454;p81">
            <a:extLst>
              <a:ext uri="{FF2B5EF4-FFF2-40B4-BE49-F238E27FC236}">
                <a16:creationId xmlns:a16="http://schemas.microsoft.com/office/drawing/2014/main" id="{206F7BC2-0452-C159-F0EC-FDB896734EFF}"/>
              </a:ext>
              <a:ext uri="{C183D7F6-B498-43B3-948B-1728B52AA6E4}">
                <adec:decorative xmlns:adec="http://schemas.microsoft.com/office/drawing/2017/decorative" val="1"/>
              </a:ext>
            </a:extLst>
          </p:cNvPr>
          <p:cNvCxnSpPr>
            <a:cxnSpLocks/>
          </p:cNvCxnSpPr>
          <p:nvPr/>
        </p:nvCxnSpPr>
        <p:spPr>
          <a:xfrm rot="5400000">
            <a:off x="9232199" y="1086771"/>
            <a:ext cx="0" cy="4684458"/>
          </a:xfrm>
          <a:prstGeom prst="straightConnector1">
            <a:avLst/>
          </a:prstGeom>
          <a:noFill/>
          <a:ln w="25400" cap="flat" cmpd="sng">
            <a:solidFill>
              <a:schemeClr val="lt1"/>
            </a:solidFill>
            <a:prstDash val="solid"/>
            <a:round/>
            <a:headEnd type="arrow" w="lg" len="sm"/>
            <a:tailEnd type="arrow" w="lg" len="sm"/>
          </a:ln>
        </p:spPr>
      </p:cxnSp>
      <p:sp>
        <p:nvSpPr>
          <p:cNvPr id="16" name="Google Shape;455;p81">
            <a:extLst>
              <a:ext uri="{FF2B5EF4-FFF2-40B4-BE49-F238E27FC236}">
                <a16:creationId xmlns:a16="http://schemas.microsoft.com/office/drawing/2014/main" id="{C8E46DBF-63C8-10C0-5370-A88FBEDAB75A}"/>
              </a:ext>
              <a:ext uri="{C183D7F6-B498-43B3-948B-1728B52AA6E4}">
                <adec:decorative xmlns:adec="http://schemas.microsoft.com/office/drawing/2017/decorative" val="1"/>
              </a:ext>
            </a:extLst>
          </p:cNvPr>
          <p:cNvSpPr txBox="1"/>
          <p:nvPr/>
        </p:nvSpPr>
        <p:spPr>
          <a:xfrm>
            <a:off x="9794163" y="3305889"/>
            <a:ext cx="1054812" cy="246221"/>
          </a:xfrm>
          <a:prstGeom prst="rect">
            <a:avLst/>
          </a:prstGeom>
          <a:solidFill>
            <a:srgbClr val="2F2F2F"/>
          </a:solidFill>
          <a:ln>
            <a:noFill/>
          </a:ln>
        </p:spPr>
        <p:txBody>
          <a:bodyPr spcFirstLastPara="1"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1" i="0" u="none" strike="noStrike" kern="1200" cap="none" spc="0" normalizeH="0" baseline="0" noProof="0">
                <a:ln>
                  <a:noFill/>
                </a:ln>
                <a:solidFill>
                  <a:srgbClr val="C5B4E3"/>
                </a:solidFill>
                <a:effectLst/>
                <a:uLnTx/>
                <a:uFillTx/>
                <a:latin typeface="Segoe UI Semibold"/>
                <a:ea typeface="Inter"/>
                <a:cs typeface="Inter"/>
                <a:sym typeface="Inter"/>
              </a:rPr>
              <a:t>CARTOON</a:t>
            </a:r>
            <a:endParaRPr kumimoji="0" sz="1600" b="1" i="0" u="none" strike="noStrike" kern="1200" cap="none" spc="0" normalizeH="0" baseline="0" noProof="0">
              <a:ln>
                <a:noFill/>
              </a:ln>
              <a:solidFill>
                <a:srgbClr val="C5B4E3"/>
              </a:solidFill>
              <a:effectLst/>
              <a:uLnTx/>
              <a:uFillTx/>
              <a:latin typeface="Segoe UI Semibold"/>
              <a:ea typeface="Inter"/>
              <a:cs typeface="Inter"/>
              <a:sym typeface="Inter"/>
            </a:endParaRPr>
          </a:p>
        </p:txBody>
      </p:sp>
      <p:sp>
        <p:nvSpPr>
          <p:cNvPr id="17" name="Google Shape;456;p81">
            <a:extLst>
              <a:ext uri="{FF2B5EF4-FFF2-40B4-BE49-F238E27FC236}">
                <a16:creationId xmlns:a16="http://schemas.microsoft.com/office/drawing/2014/main" id="{E39D065B-CAF7-5871-3F12-7A3EC628E631}"/>
              </a:ext>
              <a:ext uri="{C183D7F6-B498-43B3-948B-1728B52AA6E4}">
                <adec:decorative xmlns:adec="http://schemas.microsoft.com/office/drawing/2017/decorative" val="1"/>
              </a:ext>
            </a:extLst>
          </p:cNvPr>
          <p:cNvSpPr txBox="1"/>
          <p:nvPr/>
        </p:nvSpPr>
        <p:spPr>
          <a:xfrm>
            <a:off x="7615424" y="3305889"/>
            <a:ext cx="1054812" cy="246221"/>
          </a:xfrm>
          <a:prstGeom prst="rect">
            <a:avLst/>
          </a:prstGeom>
          <a:solidFill>
            <a:srgbClr val="2F2F2F"/>
          </a:solidFill>
          <a:ln>
            <a:noFill/>
          </a:ln>
        </p:spPr>
        <p:txBody>
          <a:bodyPr spcFirstLastPara="1"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1" i="0" u="none" strike="noStrike" kern="1200" cap="none" spc="0" normalizeH="0" baseline="0" noProof="0">
                <a:ln>
                  <a:noFill/>
                </a:ln>
                <a:solidFill>
                  <a:srgbClr val="C5B4E3"/>
                </a:solidFill>
                <a:effectLst/>
                <a:uLnTx/>
                <a:uFillTx/>
                <a:latin typeface="Segoe UI Semibold"/>
                <a:ea typeface="Inter"/>
                <a:cs typeface="Inter"/>
                <a:sym typeface="Inter"/>
              </a:rPr>
              <a:t>REALISTIC</a:t>
            </a:r>
            <a:endParaRPr kumimoji="0" sz="1600" b="1" i="0" u="none" strike="noStrike" kern="1200" cap="none" spc="0" normalizeH="0" baseline="0" noProof="0">
              <a:ln>
                <a:noFill/>
              </a:ln>
              <a:solidFill>
                <a:srgbClr val="C5B4E3"/>
              </a:solidFill>
              <a:effectLst/>
              <a:uLnTx/>
              <a:uFillTx/>
              <a:latin typeface="Segoe UI Semibold"/>
              <a:ea typeface="Inter"/>
              <a:cs typeface="Inter"/>
              <a:sym typeface="Inter"/>
            </a:endParaRPr>
          </a:p>
        </p:txBody>
      </p:sp>
      <p:sp>
        <p:nvSpPr>
          <p:cNvPr id="18" name="Oval 17">
            <a:extLst>
              <a:ext uri="{FF2B5EF4-FFF2-40B4-BE49-F238E27FC236}">
                <a16:creationId xmlns:a16="http://schemas.microsoft.com/office/drawing/2014/main" id="{CBFEF8C1-0C04-F177-0AA4-0898BA3C525C}"/>
              </a:ext>
              <a:ext uri="{C183D7F6-B498-43B3-948B-1728B52AA6E4}">
                <adec:decorative xmlns:adec="http://schemas.microsoft.com/office/drawing/2017/decorative" val="1"/>
              </a:ext>
            </a:extLst>
          </p:cNvPr>
          <p:cNvSpPr/>
          <p:nvPr/>
        </p:nvSpPr>
        <p:spPr bwMode="auto">
          <a:xfrm>
            <a:off x="9209339" y="3406140"/>
            <a:ext cx="45720" cy="457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A69F5AC4-8F2D-845C-7941-E5B3F96F4C67}"/>
              </a:ext>
              <a:ext uri="{C183D7F6-B498-43B3-948B-1728B52AA6E4}">
                <adec:decorative xmlns:adec="http://schemas.microsoft.com/office/drawing/2017/decorative" val="1"/>
              </a:ext>
            </a:extLst>
          </p:cNvPr>
          <p:cNvSpPr/>
          <p:nvPr/>
        </p:nvSpPr>
        <p:spPr bwMode="auto">
          <a:xfrm>
            <a:off x="9079160" y="3275961"/>
            <a:ext cx="306078" cy="306078"/>
          </a:xfrm>
          <a:prstGeom prst="ellipse">
            <a:avLst/>
          </a:prstGeom>
          <a:solidFill>
            <a:srgbClr val="2F2F2F"/>
          </a:solidFill>
          <a:ln w="25400" cap="flat" cmpd="sng">
            <a:solidFill>
              <a:schemeClr val="lt1"/>
            </a:solidFill>
            <a:prstDash val="solid"/>
            <a:round/>
            <a:headEnd type="arrow" w="lg" len="sm"/>
            <a:tailEnd type="arrow" w="lg" len="sm"/>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8408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3" name="Rectangle 2">
            <a:extLst>
              <a:ext uri="{FF2B5EF4-FFF2-40B4-BE49-F238E27FC236}">
                <a16:creationId xmlns:a16="http://schemas.microsoft.com/office/drawing/2014/main" id="{7507E2B9-75C6-E854-514B-4F9FA0BAA18A}"/>
              </a:ext>
              <a:ext uri="{C183D7F6-B498-43B3-948B-1728B52AA6E4}">
                <adec:decorative xmlns:adec="http://schemas.microsoft.com/office/drawing/2017/decorative" val="1"/>
              </a:ext>
            </a:extLst>
          </p:cNvPr>
          <p:cNvSpPr/>
          <p:nvPr/>
        </p:nvSpPr>
        <p:spPr bwMode="auto">
          <a:xfrm>
            <a:off x="6272400" y="0"/>
            <a:ext cx="5919599" cy="6858000"/>
          </a:xfrm>
          <a:prstGeom prst="rect">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454" name="Google Shape;454;p81">
            <a:extLst>
              <a:ext uri="{C183D7F6-B498-43B3-948B-1728B52AA6E4}">
                <adec:decorative xmlns:adec="http://schemas.microsoft.com/office/drawing/2017/decorative" val="1"/>
              </a:ext>
            </a:extLst>
          </p:cNvPr>
          <p:cNvCxnSpPr>
            <a:cxnSpLocks/>
          </p:cNvCxnSpPr>
          <p:nvPr/>
        </p:nvCxnSpPr>
        <p:spPr>
          <a:xfrm>
            <a:off x="9232199" y="1086771"/>
            <a:ext cx="0" cy="4684458"/>
          </a:xfrm>
          <a:prstGeom prst="straightConnector1">
            <a:avLst/>
          </a:prstGeom>
          <a:noFill/>
          <a:ln w="25400" cap="flat" cmpd="sng">
            <a:solidFill>
              <a:schemeClr val="lt1"/>
            </a:solidFill>
            <a:prstDash val="solid"/>
            <a:round/>
            <a:headEnd type="arrow" w="lg" len="sm"/>
            <a:tailEnd type="arrow" w="lg" len="sm"/>
          </a:ln>
        </p:spPr>
      </p:cxnSp>
      <p:pic>
        <p:nvPicPr>
          <p:cNvPr id="460" name="Google Shape;460;p81">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9457005" y="1241771"/>
            <a:ext cx="727536" cy="871303"/>
          </a:xfrm>
          <a:prstGeom prst="rect">
            <a:avLst/>
          </a:prstGeom>
          <a:noFill/>
          <a:ln>
            <a:noFill/>
          </a:ln>
          <a:effectLst>
            <a:outerShdw blurRad="57150" dist="19050" dir="5400000" algn="bl" rotWithShape="0">
              <a:srgbClr val="000000">
                <a:alpha val="50000"/>
              </a:srgbClr>
            </a:outerShdw>
          </a:effectLst>
        </p:spPr>
      </p:pic>
      <p:pic>
        <p:nvPicPr>
          <p:cNvPr id="465" name="Google Shape;465;p81">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rot="1799984">
            <a:off x="10653767" y="2194094"/>
            <a:ext cx="1077361" cy="586984"/>
          </a:xfrm>
          <a:prstGeom prst="rect">
            <a:avLst/>
          </a:prstGeom>
          <a:noFill/>
          <a:ln>
            <a:noFill/>
          </a:ln>
          <a:effectLst>
            <a:outerShdw blurRad="57150" dist="19050" dir="5400000" algn="bl" rotWithShape="0">
              <a:srgbClr val="000000">
                <a:alpha val="50000"/>
              </a:srgbClr>
            </a:outerShdw>
          </a:effectLst>
        </p:spPr>
      </p:pic>
      <p:pic>
        <p:nvPicPr>
          <p:cNvPr id="476" name="Google Shape;476;p81">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9794163" y="4453307"/>
            <a:ext cx="727533" cy="1011057"/>
          </a:xfrm>
          <a:prstGeom prst="rect">
            <a:avLst/>
          </a:prstGeom>
          <a:noFill/>
          <a:ln>
            <a:noFill/>
          </a:ln>
          <a:effectLst>
            <a:outerShdw blurRad="57150" dist="19050" dir="5400000" algn="bl" rotWithShape="0">
              <a:srgbClr val="000000">
                <a:alpha val="50000"/>
              </a:srgbClr>
            </a:outerShdw>
          </a:effectLst>
        </p:spPr>
      </p:pic>
      <p:pic>
        <p:nvPicPr>
          <p:cNvPr id="477" name="Google Shape;477;p81">
            <a:extLst>
              <a:ext uri="{C183D7F6-B498-43B3-948B-1728B52AA6E4}">
                <adec:decorative xmlns:adec="http://schemas.microsoft.com/office/drawing/2017/decorative" val="1"/>
              </a:ext>
            </a:extLst>
          </p:cNvPr>
          <p:cNvPicPr preferRelativeResize="0"/>
          <p:nvPr/>
        </p:nvPicPr>
        <p:blipFill>
          <a:blip r:embed="rId6">
            <a:alphaModFix/>
          </a:blip>
          <a:stretch>
            <a:fillRect/>
          </a:stretch>
        </p:blipFill>
        <p:spPr>
          <a:xfrm>
            <a:off x="6888468" y="3696165"/>
            <a:ext cx="678536" cy="1011052"/>
          </a:xfrm>
          <a:prstGeom prst="rect">
            <a:avLst/>
          </a:prstGeom>
          <a:noFill/>
          <a:ln>
            <a:noFill/>
          </a:ln>
          <a:effectLst>
            <a:outerShdw blurRad="57150" dist="19050" dir="5400000" algn="bl" rotWithShape="0">
              <a:srgbClr val="000000">
                <a:alpha val="50000"/>
              </a:srgbClr>
            </a:outerShdw>
          </a:effectLst>
        </p:spPr>
      </p:pic>
      <p:pic>
        <p:nvPicPr>
          <p:cNvPr id="478" name="Google Shape;478;p81">
            <a:extLst>
              <a:ext uri="{C183D7F6-B498-43B3-948B-1728B52AA6E4}">
                <adec:decorative xmlns:adec="http://schemas.microsoft.com/office/drawing/2017/decorative" val="1"/>
              </a:ext>
            </a:extLst>
          </p:cNvPr>
          <p:cNvPicPr preferRelativeResize="0"/>
          <p:nvPr/>
        </p:nvPicPr>
        <p:blipFill>
          <a:blip r:embed="rId7">
            <a:alphaModFix/>
          </a:blip>
          <a:stretch>
            <a:fillRect/>
          </a:stretch>
        </p:blipFill>
        <p:spPr>
          <a:xfrm>
            <a:off x="7970950" y="4694615"/>
            <a:ext cx="1226517" cy="1042245"/>
          </a:xfrm>
          <a:prstGeom prst="rect">
            <a:avLst/>
          </a:prstGeom>
          <a:noFill/>
          <a:ln>
            <a:noFill/>
          </a:ln>
          <a:effectLst>
            <a:outerShdw blurRad="57150" dist="19050" dir="5400000" algn="bl" rotWithShape="0">
              <a:srgbClr val="000000">
                <a:alpha val="50000"/>
              </a:srgbClr>
            </a:outerShdw>
          </a:effectLst>
        </p:spPr>
      </p:pic>
      <p:pic>
        <p:nvPicPr>
          <p:cNvPr id="479" name="Google Shape;479;p81">
            <a:extLst>
              <a:ext uri="{C183D7F6-B498-43B3-948B-1728B52AA6E4}">
                <adec:decorative xmlns:adec="http://schemas.microsoft.com/office/drawing/2017/decorative" val="1"/>
              </a:ext>
            </a:extLst>
          </p:cNvPr>
          <p:cNvPicPr preferRelativeResize="0"/>
          <p:nvPr/>
        </p:nvPicPr>
        <p:blipFill>
          <a:blip r:embed="rId8">
            <a:alphaModFix/>
          </a:blip>
          <a:stretch>
            <a:fillRect/>
          </a:stretch>
        </p:blipFill>
        <p:spPr>
          <a:xfrm>
            <a:off x="7384541" y="4694615"/>
            <a:ext cx="887617" cy="887617"/>
          </a:xfrm>
          <a:prstGeom prst="rect">
            <a:avLst/>
          </a:prstGeom>
          <a:noFill/>
          <a:ln>
            <a:noFill/>
          </a:ln>
          <a:effectLst>
            <a:outerShdw blurRad="57150" dist="19050" dir="5400000" algn="bl" rotWithShape="0">
              <a:srgbClr val="000000">
                <a:alpha val="50000"/>
              </a:srgbClr>
            </a:outerShdw>
          </a:effectLst>
        </p:spPr>
      </p:pic>
      <p:sp>
        <p:nvSpPr>
          <p:cNvPr id="8" name="Title 7">
            <a:extLst>
              <a:ext uri="{FF2B5EF4-FFF2-40B4-BE49-F238E27FC236}">
                <a16:creationId xmlns:a16="http://schemas.microsoft.com/office/drawing/2014/main" id="{4F680FF9-2595-9E31-1888-EDEC03D58FC1}"/>
              </a:ext>
            </a:extLst>
          </p:cNvPr>
          <p:cNvSpPr>
            <a:spLocks noGrp="1"/>
          </p:cNvSpPr>
          <p:nvPr>
            <p:ph type="title"/>
          </p:nvPr>
        </p:nvSpPr>
        <p:spPr>
          <a:xfrm>
            <a:off x="588263" y="2875002"/>
            <a:ext cx="5653787" cy="861774"/>
          </a:xfrm>
        </p:spPr>
        <p:txBody>
          <a:bodyPr/>
          <a:lstStyle/>
          <a:p>
            <a:r>
              <a:rPr lang="zh-TW" altLang="en-US" sz="2800" dirty="0">
                <a:latin typeface="Microsoft YaHei UI" panose="020B0503020204020204" pitchFamily="34" charset="-122"/>
                <a:ea typeface="Microsoft YaHei UI" panose="020B0503020204020204" pitchFamily="34" charset="-122"/>
              </a:rPr>
              <a:t>在</a:t>
            </a:r>
            <a:r>
              <a:rPr lang="zh-TW" altLang="en-US" sz="2800" b="1" dirty="0">
                <a:latin typeface="Microsoft YaHei UI" panose="020B0503020204020204" pitchFamily="34" charset="-122"/>
                <a:ea typeface="Microsoft YaHei UI" panose="020B0503020204020204" pitchFamily="34" charset="-122"/>
              </a:rPr>
              <a:t>“嵌入空间”</a:t>
            </a:r>
            <a:r>
              <a:rPr lang="zh-TW" altLang="en-US" sz="2800" dirty="0">
                <a:latin typeface="Microsoft YaHei UI" panose="020B0503020204020204" pitchFamily="34" charset="-122"/>
                <a:ea typeface="Microsoft YaHei UI" panose="020B0503020204020204" pitchFamily="34" charset="-122"/>
              </a:rPr>
              <a:t>中，相似的数据被分组在一起</a:t>
            </a:r>
            <a:endParaRPr lang="en-US" sz="2800" dirty="0">
              <a:latin typeface="Microsoft YaHei UI" panose="020B0503020204020204" pitchFamily="34" charset="-122"/>
              <a:ea typeface="Microsoft YaHei UI" panose="020B0503020204020204" pitchFamily="34" charset="-122"/>
            </a:endParaRPr>
          </a:p>
        </p:txBody>
      </p:sp>
      <p:cxnSp>
        <p:nvCxnSpPr>
          <p:cNvPr id="5" name="Google Shape;454;p81">
            <a:extLst>
              <a:ext uri="{FF2B5EF4-FFF2-40B4-BE49-F238E27FC236}">
                <a16:creationId xmlns:a16="http://schemas.microsoft.com/office/drawing/2014/main" id="{D1EE048F-C989-83CB-E433-00D6A23C8FFB}"/>
              </a:ext>
              <a:ext uri="{C183D7F6-B498-43B3-948B-1728B52AA6E4}">
                <adec:decorative xmlns:adec="http://schemas.microsoft.com/office/drawing/2017/decorative" val="1"/>
              </a:ext>
            </a:extLst>
          </p:cNvPr>
          <p:cNvCxnSpPr>
            <a:cxnSpLocks/>
          </p:cNvCxnSpPr>
          <p:nvPr/>
        </p:nvCxnSpPr>
        <p:spPr>
          <a:xfrm rot="5400000">
            <a:off x="9232199" y="1086771"/>
            <a:ext cx="0" cy="4684458"/>
          </a:xfrm>
          <a:prstGeom prst="straightConnector1">
            <a:avLst/>
          </a:prstGeom>
          <a:noFill/>
          <a:ln w="25400" cap="flat" cmpd="sng">
            <a:solidFill>
              <a:schemeClr val="lt1"/>
            </a:solidFill>
            <a:prstDash val="solid"/>
            <a:round/>
            <a:headEnd type="arrow" w="lg" len="sm"/>
            <a:tailEnd type="arrow" w="lg" len="sm"/>
          </a:ln>
        </p:spPr>
      </p:cxnSp>
      <p:sp>
        <p:nvSpPr>
          <p:cNvPr id="455" name="Google Shape;455;p81">
            <a:extLst>
              <a:ext uri="{C183D7F6-B498-43B3-948B-1728B52AA6E4}">
                <adec:decorative xmlns:adec="http://schemas.microsoft.com/office/drawing/2017/decorative" val="1"/>
              </a:ext>
            </a:extLst>
          </p:cNvPr>
          <p:cNvSpPr txBox="1"/>
          <p:nvPr/>
        </p:nvSpPr>
        <p:spPr>
          <a:xfrm>
            <a:off x="9794163" y="3305889"/>
            <a:ext cx="1054812" cy="246221"/>
          </a:xfrm>
          <a:prstGeom prst="rect">
            <a:avLst/>
          </a:prstGeom>
          <a:solidFill>
            <a:srgbClr val="2F2F2F"/>
          </a:solidFill>
          <a:ln>
            <a:noFill/>
          </a:ln>
        </p:spPr>
        <p:txBody>
          <a:bodyPr spcFirstLastPara="1"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1" i="0" u="none" strike="noStrike" kern="1200" cap="none" spc="0" normalizeH="0" baseline="0" noProof="0">
                <a:ln>
                  <a:noFill/>
                </a:ln>
                <a:solidFill>
                  <a:srgbClr val="C5B4E3"/>
                </a:solidFill>
                <a:effectLst/>
                <a:uLnTx/>
                <a:uFillTx/>
                <a:latin typeface="Segoe UI Semibold"/>
                <a:ea typeface="Inter"/>
                <a:cs typeface="Inter"/>
                <a:sym typeface="Inter"/>
              </a:rPr>
              <a:t>CARTOON</a:t>
            </a:r>
            <a:endParaRPr kumimoji="0" sz="1600" b="1" i="0" u="none" strike="noStrike" kern="1200" cap="none" spc="0" normalizeH="0" baseline="0" noProof="0">
              <a:ln>
                <a:noFill/>
              </a:ln>
              <a:solidFill>
                <a:srgbClr val="C5B4E3"/>
              </a:solidFill>
              <a:effectLst/>
              <a:uLnTx/>
              <a:uFillTx/>
              <a:latin typeface="Segoe UI Semibold"/>
              <a:ea typeface="Inter"/>
              <a:cs typeface="Inter"/>
              <a:sym typeface="Inter"/>
            </a:endParaRPr>
          </a:p>
        </p:txBody>
      </p:sp>
      <p:sp>
        <p:nvSpPr>
          <p:cNvPr id="456" name="Google Shape;456;p81">
            <a:extLst>
              <a:ext uri="{C183D7F6-B498-43B3-948B-1728B52AA6E4}">
                <adec:decorative xmlns:adec="http://schemas.microsoft.com/office/drawing/2017/decorative" val="1"/>
              </a:ext>
            </a:extLst>
          </p:cNvPr>
          <p:cNvSpPr txBox="1"/>
          <p:nvPr/>
        </p:nvSpPr>
        <p:spPr>
          <a:xfrm>
            <a:off x="7615424" y="3305889"/>
            <a:ext cx="1054812" cy="246221"/>
          </a:xfrm>
          <a:prstGeom prst="rect">
            <a:avLst/>
          </a:prstGeom>
          <a:solidFill>
            <a:srgbClr val="2F2F2F"/>
          </a:solidFill>
          <a:ln>
            <a:noFill/>
          </a:ln>
        </p:spPr>
        <p:txBody>
          <a:bodyPr spcFirstLastPara="1"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600" b="1" i="0" u="none" strike="noStrike" kern="1200" cap="none" spc="0" normalizeH="0" baseline="0" noProof="0">
                <a:ln>
                  <a:noFill/>
                </a:ln>
                <a:solidFill>
                  <a:srgbClr val="C5B4E3"/>
                </a:solidFill>
                <a:effectLst/>
                <a:uLnTx/>
                <a:uFillTx/>
                <a:latin typeface="Segoe UI Semibold"/>
                <a:ea typeface="Inter"/>
                <a:cs typeface="Inter"/>
                <a:sym typeface="Inter"/>
              </a:rPr>
              <a:t>REALISTIC</a:t>
            </a:r>
            <a:endParaRPr kumimoji="0" sz="1600" b="1" i="0" u="none" strike="noStrike" kern="1200" cap="none" spc="0" normalizeH="0" baseline="0" noProof="0">
              <a:ln>
                <a:noFill/>
              </a:ln>
              <a:solidFill>
                <a:srgbClr val="C5B4E3"/>
              </a:solidFill>
              <a:effectLst/>
              <a:uLnTx/>
              <a:uFillTx/>
              <a:latin typeface="Segoe UI Semibold"/>
              <a:ea typeface="Inter"/>
              <a:cs typeface="Inter"/>
              <a:sym typeface="Inter"/>
            </a:endParaRPr>
          </a:p>
        </p:txBody>
      </p:sp>
      <p:sp>
        <p:nvSpPr>
          <p:cNvPr id="7" name="Google Shape;456;p81">
            <a:extLst>
              <a:ext uri="{FF2B5EF4-FFF2-40B4-BE49-F238E27FC236}">
                <a16:creationId xmlns:a16="http://schemas.microsoft.com/office/drawing/2014/main" id="{80660BF6-C475-42FF-ED3F-48F344DB1F8E}"/>
              </a:ext>
              <a:ext uri="{C183D7F6-B498-43B3-948B-1728B52AA6E4}">
                <adec:decorative xmlns:adec="http://schemas.microsoft.com/office/drawing/2017/decorative" val="1"/>
              </a:ext>
            </a:extLst>
          </p:cNvPr>
          <p:cNvSpPr txBox="1"/>
          <p:nvPr/>
        </p:nvSpPr>
        <p:spPr>
          <a:xfrm>
            <a:off x="8704793" y="598976"/>
            <a:ext cx="1054812" cy="246221"/>
          </a:xfrm>
          <a:prstGeom prst="rect">
            <a:avLst/>
          </a:prstGeom>
          <a:solidFill>
            <a:srgbClr val="2F2F2F"/>
          </a:solidFill>
          <a:ln>
            <a:noFill/>
          </a:ln>
        </p:spPr>
        <p:txBody>
          <a:bodyPr spcFirstLastPara="1"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5B4E3"/>
                </a:solidFill>
                <a:effectLst/>
                <a:uLnTx/>
                <a:uFillTx/>
                <a:latin typeface="Segoe UI Semibold"/>
                <a:ea typeface="Inter"/>
                <a:cs typeface="Inter"/>
                <a:sym typeface="Inter"/>
              </a:rPr>
              <a:t>MAMMAL</a:t>
            </a:r>
          </a:p>
        </p:txBody>
      </p:sp>
      <p:sp>
        <p:nvSpPr>
          <p:cNvPr id="9" name="Google Shape;456;p81">
            <a:extLst>
              <a:ext uri="{FF2B5EF4-FFF2-40B4-BE49-F238E27FC236}">
                <a16:creationId xmlns:a16="http://schemas.microsoft.com/office/drawing/2014/main" id="{0C76DE04-1019-59A5-77F7-E8445A0B8BB6}"/>
              </a:ext>
              <a:ext uri="{C183D7F6-B498-43B3-948B-1728B52AA6E4}">
                <adec:decorative xmlns:adec="http://schemas.microsoft.com/office/drawing/2017/decorative" val="1"/>
              </a:ext>
            </a:extLst>
          </p:cNvPr>
          <p:cNvSpPr txBox="1"/>
          <p:nvPr/>
        </p:nvSpPr>
        <p:spPr>
          <a:xfrm>
            <a:off x="8704793" y="6012804"/>
            <a:ext cx="1054812" cy="246221"/>
          </a:xfrm>
          <a:prstGeom prst="rect">
            <a:avLst/>
          </a:prstGeom>
          <a:solidFill>
            <a:srgbClr val="2F2F2F"/>
          </a:solidFill>
          <a:ln>
            <a:noFill/>
          </a:ln>
        </p:spPr>
        <p:txBody>
          <a:bodyPr spcFirstLastPara="1" wrap="square" lIns="0" tIns="0" rIns="0" bIns="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5B4E3"/>
                </a:solidFill>
                <a:effectLst/>
                <a:uLnTx/>
                <a:uFillTx/>
                <a:latin typeface="Segoe UI Semibold"/>
                <a:ea typeface="Inter"/>
                <a:cs typeface="Inter"/>
                <a:sym typeface="Inter"/>
              </a:rPr>
              <a:t>BIRD</a:t>
            </a:r>
          </a:p>
        </p:txBody>
      </p:sp>
      <p:cxnSp>
        <p:nvCxnSpPr>
          <p:cNvPr id="13" name="Straight Arrow Connector 12">
            <a:extLst>
              <a:ext uri="{FF2B5EF4-FFF2-40B4-BE49-F238E27FC236}">
                <a16:creationId xmlns:a16="http://schemas.microsoft.com/office/drawing/2014/main" id="{B3BA3677-383D-C17F-910C-A59712E25520}"/>
              </a:ext>
              <a:ext uri="{C183D7F6-B498-43B3-948B-1728B52AA6E4}">
                <adec:decorative xmlns:adec="http://schemas.microsoft.com/office/drawing/2017/decorative" val="1"/>
              </a:ext>
            </a:extLst>
          </p:cNvPr>
          <p:cNvCxnSpPr>
            <a:cxnSpLocks/>
            <a:stCxn id="14" idx="0"/>
          </p:cNvCxnSpPr>
          <p:nvPr/>
        </p:nvCxnSpPr>
        <p:spPr>
          <a:xfrm flipV="1">
            <a:off x="9232199" y="2247900"/>
            <a:ext cx="451551" cy="1158240"/>
          </a:xfrm>
          <a:prstGeom prst="straightConnector1">
            <a:avLst/>
          </a:prstGeom>
          <a:ln>
            <a:solidFill>
              <a:schemeClr val="accent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E5BA3149-F1E6-8F1E-F48C-C7B01BC9E51C}"/>
              </a:ext>
              <a:ext uri="{C183D7F6-B498-43B3-948B-1728B52AA6E4}">
                <adec:decorative xmlns:adec="http://schemas.microsoft.com/office/drawing/2017/decorative" val="1"/>
              </a:ext>
            </a:extLst>
          </p:cNvPr>
          <p:cNvSpPr/>
          <p:nvPr/>
        </p:nvSpPr>
        <p:spPr bwMode="auto">
          <a:xfrm>
            <a:off x="9209339" y="3406140"/>
            <a:ext cx="45720" cy="457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19" name="Straight Arrow Connector 18">
            <a:extLst>
              <a:ext uri="{FF2B5EF4-FFF2-40B4-BE49-F238E27FC236}">
                <a16:creationId xmlns:a16="http://schemas.microsoft.com/office/drawing/2014/main" id="{6A1DDB4E-6F51-42E4-6442-400C37155696}"/>
              </a:ext>
              <a:ext uri="{C183D7F6-B498-43B3-948B-1728B52AA6E4}">
                <adec:decorative xmlns:adec="http://schemas.microsoft.com/office/drawing/2017/decorative" val="1"/>
              </a:ext>
            </a:extLst>
          </p:cNvPr>
          <p:cNvCxnSpPr>
            <a:cxnSpLocks/>
          </p:cNvCxnSpPr>
          <p:nvPr/>
        </p:nvCxnSpPr>
        <p:spPr>
          <a:xfrm flipV="1">
            <a:off x="9242015" y="2857500"/>
            <a:ext cx="633505" cy="548640"/>
          </a:xfrm>
          <a:prstGeom prst="straightConnector1">
            <a:avLst/>
          </a:prstGeom>
          <a:ln>
            <a:solidFill>
              <a:schemeClr val="accent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EF42C2B-E370-0CD3-4D6C-AFA77F6A44A7}"/>
              </a:ext>
              <a:ext uri="{C183D7F6-B498-43B3-948B-1728B52AA6E4}">
                <adec:decorative xmlns:adec="http://schemas.microsoft.com/office/drawing/2017/decorative" val="1"/>
              </a:ext>
            </a:extLst>
          </p:cNvPr>
          <p:cNvCxnSpPr>
            <a:cxnSpLocks/>
          </p:cNvCxnSpPr>
          <p:nvPr/>
        </p:nvCxnSpPr>
        <p:spPr>
          <a:xfrm flipV="1">
            <a:off x="9251156" y="2796540"/>
            <a:ext cx="1630204" cy="611029"/>
          </a:xfrm>
          <a:prstGeom prst="straightConnector1">
            <a:avLst/>
          </a:prstGeom>
          <a:ln>
            <a:solidFill>
              <a:schemeClr val="accent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91AFF5C-D29A-0F83-369E-AF050493D330}"/>
              </a:ext>
              <a:ext uri="{C183D7F6-B498-43B3-948B-1728B52AA6E4}">
                <adec:decorative xmlns:adec="http://schemas.microsoft.com/office/drawing/2017/decorative" val="1"/>
              </a:ext>
            </a:extLst>
          </p:cNvPr>
          <p:cNvCxnSpPr>
            <a:cxnSpLocks/>
            <a:stCxn id="14" idx="6"/>
          </p:cNvCxnSpPr>
          <p:nvPr/>
        </p:nvCxnSpPr>
        <p:spPr>
          <a:xfrm>
            <a:off x="9255059" y="3429000"/>
            <a:ext cx="1441516" cy="676275"/>
          </a:xfrm>
          <a:prstGeom prst="straightConnector1">
            <a:avLst/>
          </a:prstGeom>
          <a:ln>
            <a:solidFill>
              <a:schemeClr val="accent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06CA0D6-3D29-85F0-F31A-C10BDB381CFA}"/>
              </a:ext>
              <a:ext uri="{C183D7F6-B498-43B3-948B-1728B52AA6E4}">
                <adec:decorative xmlns:adec="http://schemas.microsoft.com/office/drawing/2017/decorative" val="1"/>
              </a:ext>
            </a:extLst>
          </p:cNvPr>
          <p:cNvCxnSpPr>
            <a:cxnSpLocks/>
            <a:stCxn id="14" idx="4"/>
          </p:cNvCxnSpPr>
          <p:nvPr/>
        </p:nvCxnSpPr>
        <p:spPr>
          <a:xfrm>
            <a:off x="9232199" y="3451860"/>
            <a:ext cx="730951" cy="948690"/>
          </a:xfrm>
          <a:prstGeom prst="straightConnector1">
            <a:avLst/>
          </a:prstGeom>
          <a:ln>
            <a:solidFill>
              <a:schemeClr val="accent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FAB5806-CEAB-88B0-A518-EC5E275D25F1}"/>
              </a:ext>
              <a:ext uri="{C183D7F6-B498-43B3-948B-1728B52AA6E4}">
                <adec:decorative xmlns:adec="http://schemas.microsoft.com/office/drawing/2017/decorative" val="1"/>
              </a:ext>
            </a:extLst>
          </p:cNvPr>
          <p:cNvCxnSpPr>
            <a:cxnSpLocks/>
            <a:stCxn id="14" idx="4"/>
            <a:endCxn id="478" idx="0"/>
          </p:cNvCxnSpPr>
          <p:nvPr/>
        </p:nvCxnSpPr>
        <p:spPr>
          <a:xfrm flipH="1">
            <a:off x="8584209" y="3451860"/>
            <a:ext cx="647990" cy="1242755"/>
          </a:xfrm>
          <a:prstGeom prst="straightConnector1">
            <a:avLst/>
          </a:prstGeom>
          <a:ln>
            <a:solidFill>
              <a:schemeClr val="accent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890AC93-4757-9805-7552-DFFB6564AB83}"/>
              </a:ext>
              <a:ext uri="{C183D7F6-B498-43B3-948B-1728B52AA6E4}">
                <adec:decorative xmlns:adec="http://schemas.microsoft.com/office/drawing/2017/decorative" val="1"/>
              </a:ext>
            </a:extLst>
          </p:cNvPr>
          <p:cNvCxnSpPr>
            <a:cxnSpLocks/>
            <a:stCxn id="14" idx="3"/>
          </p:cNvCxnSpPr>
          <p:nvPr/>
        </p:nvCxnSpPr>
        <p:spPr>
          <a:xfrm flipH="1">
            <a:off x="7600950" y="3445164"/>
            <a:ext cx="1615085" cy="683924"/>
          </a:xfrm>
          <a:prstGeom prst="straightConnector1">
            <a:avLst/>
          </a:prstGeom>
          <a:ln>
            <a:solidFill>
              <a:schemeClr val="accent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66D4B2E-B649-D799-BE77-77CB048AFE49}"/>
              </a:ext>
              <a:ext uri="{C183D7F6-B498-43B3-948B-1728B52AA6E4}">
                <adec:decorative xmlns:adec="http://schemas.microsoft.com/office/drawing/2017/decorative" val="1"/>
              </a:ext>
            </a:extLst>
          </p:cNvPr>
          <p:cNvCxnSpPr>
            <a:cxnSpLocks/>
            <a:stCxn id="14" idx="4"/>
          </p:cNvCxnSpPr>
          <p:nvPr/>
        </p:nvCxnSpPr>
        <p:spPr>
          <a:xfrm flipH="1" flipV="1">
            <a:off x="8747760" y="3032760"/>
            <a:ext cx="484439" cy="419100"/>
          </a:xfrm>
          <a:prstGeom prst="straightConnector1">
            <a:avLst/>
          </a:prstGeom>
          <a:ln>
            <a:solidFill>
              <a:schemeClr val="accent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EE2E753B-A521-8D91-0865-C1264BD21600}"/>
              </a:ext>
              <a:ext uri="{C183D7F6-B498-43B3-948B-1728B52AA6E4}">
                <adec:decorative xmlns:adec="http://schemas.microsoft.com/office/drawing/2017/decorative" val="1"/>
              </a:ext>
            </a:extLst>
          </p:cNvPr>
          <p:cNvSpPr/>
          <p:nvPr/>
        </p:nvSpPr>
        <p:spPr bwMode="auto">
          <a:xfrm>
            <a:off x="9079160" y="3275961"/>
            <a:ext cx="306078" cy="306078"/>
          </a:xfrm>
          <a:prstGeom prst="ellipse">
            <a:avLst/>
          </a:prstGeom>
          <a:solidFill>
            <a:srgbClr val="2F2F2F"/>
          </a:solidFill>
          <a:ln w="25400" cap="flat" cmpd="sng">
            <a:solidFill>
              <a:schemeClr val="lt1"/>
            </a:solidFill>
            <a:prstDash val="solid"/>
            <a:round/>
            <a:headEnd type="arrow" w="lg" len="sm"/>
            <a:tailEnd type="arrow" w="lg" len="sm"/>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4" name="Group 3">
            <a:extLst>
              <a:ext uri="{FF2B5EF4-FFF2-40B4-BE49-F238E27FC236}">
                <a16:creationId xmlns:a16="http://schemas.microsoft.com/office/drawing/2014/main" id="{5DDDFD94-EF88-8D42-2C76-2D2A8D78B318}"/>
              </a:ext>
              <a:ext uri="{C183D7F6-B498-43B3-948B-1728B52AA6E4}">
                <adec:decorative xmlns:adec="http://schemas.microsoft.com/office/drawing/2017/decorative" val="1"/>
              </a:ext>
            </a:extLst>
          </p:cNvPr>
          <p:cNvGrpSpPr/>
          <p:nvPr/>
        </p:nvGrpSpPr>
        <p:grpSpPr>
          <a:xfrm>
            <a:off x="7666951" y="2121146"/>
            <a:ext cx="1036336" cy="897065"/>
            <a:chOff x="2269138" y="1668745"/>
            <a:chExt cx="777252" cy="672799"/>
          </a:xfrm>
        </p:grpSpPr>
        <p:pic>
          <p:nvPicPr>
            <p:cNvPr id="6" name="Google Shape;466;p81">
              <a:extLst>
                <a:ext uri="{FF2B5EF4-FFF2-40B4-BE49-F238E27FC236}">
                  <a16:creationId xmlns:a16="http://schemas.microsoft.com/office/drawing/2014/main" id="{853218FE-8FD9-16B9-914B-AB62255EBC46}"/>
                </a:ext>
              </a:extLst>
            </p:cNvPr>
            <p:cNvPicPr preferRelativeResize="0"/>
            <p:nvPr/>
          </p:nvPicPr>
          <p:blipFill>
            <a:blip r:embed="rId9">
              <a:alphaModFix/>
            </a:blip>
            <a:stretch>
              <a:fillRect/>
            </a:stretch>
          </p:blipFill>
          <p:spPr>
            <a:xfrm>
              <a:off x="2269138" y="1668745"/>
              <a:ext cx="777252" cy="667619"/>
            </a:xfrm>
            <a:prstGeom prst="rect">
              <a:avLst/>
            </a:prstGeom>
            <a:noFill/>
            <a:ln>
              <a:noFill/>
            </a:ln>
            <a:effectLst>
              <a:outerShdw blurRad="57150" dist="19050" dir="5400000" algn="bl" rotWithShape="0">
                <a:srgbClr val="000000">
                  <a:alpha val="50000"/>
                </a:srgbClr>
              </a:outerShdw>
            </a:effectLst>
          </p:spPr>
        </p:pic>
        <p:pic>
          <p:nvPicPr>
            <p:cNvPr id="10" name="Google Shape;467;p81">
              <a:extLst>
                <a:ext uri="{FF2B5EF4-FFF2-40B4-BE49-F238E27FC236}">
                  <a16:creationId xmlns:a16="http://schemas.microsoft.com/office/drawing/2014/main" id="{402C78C2-CE2A-1042-EF93-D863880C2734}"/>
                </a:ext>
              </a:extLst>
            </p:cNvPr>
            <p:cNvPicPr preferRelativeResize="0"/>
            <p:nvPr/>
          </p:nvPicPr>
          <p:blipFill>
            <a:blip r:embed="rId10">
              <a:alphaModFix/>
            </a:blip>
            <a:stretch>
              <a:fillRect/>
            </a:stretch>
          </p:blipFill>
          <p:spPr>
            <a:xfrm>
              <a:off x="2273098" y="2205344"/>
              <a:ext cx="665718" cy="136200"/>
            </a:xfrm>
            <a:prstGeom prst="rect">
              <a:avLst/>
            </a:prstGeom>
            <a:noFill/>
            <a:ln>
              <a:noFill/>
            </a:ln>
            <a:effectLst>
              <a:outerShdw blurRad="57150" dist="19050" dir="5400000" algn="bl" rotWithShape="0">
                <a:srgbClr val="000000">
                  <a:alpha val="50000"/>
                </a:srgbClr>
              </a:outerShdw>
            </a:effectLst>
          </p:spPr>
        </p:pic>
      </p:grpSp>
      <p:pic>
        <p:nvPicPr>
          <p:cNvPr id="12" name="Google Shape;459;p81">
            <a:extLst>
              <a:ext uri="{FF2B5EF4-FFF2-40B4-BE49-F238E27FC236}">
                <a16:creationId xmlns:a16="http://schemas.microsoft.com/office/drawing/2014/main" id="{69C91283-CFA3-A300-78BE-65CE768A911F}"/>
              </a:ext>
              <a:ext uri="{C183D7F6-B498-43B3-948B-1728B52AA6E4}">
                <adec:decorative xmlns:adec="http://schemas.microsoft.com/office/drawing/2017/decorative" val="1"/>
              </a:ext>
            </a:extLst>
          </p:cNvPr>
          <p:cNvPicPr preferRelativeResize="0"/>
          <p:nvPr/>
        </p:nvPicPr>
        <p:blipFill>
          <a:blip r:embed="rId11">
            <a:alphaModFix/>
          </a:blip>
          <a:stretch>
            <a:fillRect/>
          </a:stretch>
        </p:blipFill>
        <p:spPr>
          <a:xfrm>
            <a:off x="9957795" y="2082318"/>
            <a:ext cx="727548" cy="890168"/>
          </a:xfrm>
          <a:prstGeom prst="rect">
            <a:avLst/>
          </a:prstGeom>
          <a:noFill/>
          <a:ln>
            <a:noFill/>
          </a:ln>
          <a:effectLst>
            <a:outerShdw blurRad="57150" dist="19050" dir="5400000" algn="bl" rotWithShape="0">
              <a:srgbClr val="000000">
                <a:alpha val="50000"/>
              </a:srgbClr>
            </a:outerShdw>
          </a:effectLst>
        </p:spPr>
      </p:pic>
      <p:sp>
        <p:nvSpPr>
          <p:cNvPr id="16" name="Rectangle 15">
            <a:extLst>
              <a:ext uri="{FF2B5EF4-FFF2-40B4-BE49-F238E27FC236}">
                <a16:creationId xmlns:a16="http://schemas.microsoft.com/office/drawing/2014/main" id="{7AAAF078-80F6-0AD1-13F2-CCEE2AD65676}"/>
              </a:ext>
              <a:ext uri="{C183D7F6-B498-43B3-948B-1728B52AA6E4}">
                <adec:decorative xmlns:adec="http://schemas.microsoft.com/office/drawing/2017/decorative" val="1"/>
              </a:ext>
            </a:extLst>
          </p:cNvPr>
          <p:cNvSpPr/>
          <p:nvPr/>
        </p:nvSpPr>
        <p:spPr bwMode="auto">
          <a:xfrm>
            <a:off x="10178119" y="148047"/>
            <a:ext cx="1939325" cy="1200426"/>
          </a:xfrm>
          <a:prstGeom prst="rect">
            <a:avLst/>
          </a:prstGeom>
          <a:solidFill>
            <a:srgbClr val="185072">
              <a:alpha val="72941"/>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2" name="Picture 1" descr="A cartoon bat with wings spread&#10;&#10;Description automatically generated">
            <a:extLst>
              <a:ext uri="{FF2B5EF4-FFF2-40B4-BE49-F238E27FC236}">
                <a16:creationId xmlns:a16="http://schemas.microsoft.com/office/drawing/2014/main" id="{E8C136C4-27CB-901A-7FA4-F377D0B0451E}"/>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10648476" y="216247"/>
            <a:ext cx="1087941" cy="553943"/>
          </a:xfrm>
          <a:prstGeom prst="rect">
            <a:avLst/>
          </a:prstGeom>
        </p:spPr>
      </p:pic>
      <p:sp>
        <p:nvSpPr>
          <p:cNvPr id="15" name="TextBox 14">
            <a:extLst>
              <a:ext uri="{FF2B5EF4-FFF2-40B4-BE49-F238E27FC236}">
                <a16:creationId xmlns:a16="http://schemas.microsoft.com/office/drawing/2014/main" id="{993EF717-F1FB-374F-1F90-D82A693580B1}"/>
              </a:ext>
            </a:extLst>
          </p:cNvPr>
          <p:cNvSpPr txBox="1"/>
          <p:nvPr/>
        </p:nvSpPr>
        <p:spPr>
          <a:xfrm>
            <a:off x="10030031" y="864668"/>
            <a:ext cx="2241924"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Where would I live in this embedding space?</a:t>
            </a:r>
          </a:p>
        </p:txBody>
      </p:sp>
      <p:pic>
        <p:nvPicPr>
          <p:cNvPr id="22" name="Picture 21" descr="A cartoon of an owl holding a tablet&#10;&#10;Description automatically generated">
            <a:extLst>
              <a:ext uri="{FF2B5EF4-FFF2-40B4-BE49-F238E27FC236}">
                <a16:creationId xmlns:a16="http://schemas.microsoft.com/office/drawing/2014/main" id="{77F8EC09-562C-9732-80F5-F1692A428D20}"/>
              </a:ext>
            </a:extLst>
          </p:cNvPr>
          <p:cNvPicPr>
            <a:picLocks noChangeAspect="1"/>
          </p:cNvPicPr>
          <p:nvPr/>
        </p:nvPicPr>
        <p:blipFill>
          <a:blip r:embed="rId14">
            <a:extLst>
              <a:ext uri="{837473B0-CC2E-450A-ABE3-18F120FF3D39}">
                <a1611:picAttrSrcUrl xmlns:a1611="http://schemas.microsoft.com/office/drawing/2016/11/main" r:id="rId15"/>
              </a:ext>
            </a:extLst>
          </a:blip>
          <a:stretch>
            <a:fillRect/>
          </a:stretch>
        </p:blipFill>
        <p:spPr>
          <a:xfrm>
            <a:off x="10685343" y="4061459"/>
            <a:ext cx="942499" cy="861209"/>
          </a:xfrm>
          <a:prstGeom prst="rect">
            <a:avLst/>
          </a:prstGeom>
        </p:spPr>
      </p:pic>
    </p:spTree>
    <p:extLst>
      <p:ext uri="{BB962C8B-B14F-4D97-AF65-F5344CB8AC3E}">
        <p14:creationId xmlns:p14="http://schemas.microsoft.com/office/powerpoint/2010/main" val="2553411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1+#ppt_w/2"/>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Down 7">
            <a:extLst>
              <a:ext uri="{FF2B5EF4-FFF2-40B4-BE49-F238E27FC236}">
                <a16:creationId xmlns:a16="http://schemas.microsoft.com/office/drawing/2014/main" id="{C78ED813-1394-B45F-21F1-CFB73B9F4DB5}"/>
              </a:ext>
              <a:ext uri="{C183D7F6-B498-43B3-948B-1728B52AA6E4}">
                <adec:decorative xmlns:adec="http://schemas.microsoft.com/office/drawing/2017/decorative" val="1"/>
              </a:ext>
            </a:extLst>
          </p:cNvPr>
          <p:cNvSpPr/>
          <p:nvPr/>
        </p:nvSpPr>
        <p:spPr bwMode="auto">
          <a:xfrm>
            <a:off x="2270297" y="4232609"/>
            <a:ext cx="673768" cy="697832"/>
          </a:xfrm>
          <a:prstGeom prst="downArrow">
            <a:avLst/>
          </a:prstGeom>
          <a:gradFill>
            <a:gsLst>
              <a:gs pos="0">
                <a:schemeClr val="accent1"/>
              </a:gs>
              <a:gs pos="100000">
                <a:schemeClr val="accent2"/>
              </a:gs>
            </a:gsLst>
            <a:lin ang="2700000" scaled="1"/>
          </a:gra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9" name="Arrow: Down 8">
            <a:extLst>
              <a:ext uri="{FF2B5EF4-FFF2-40B4-BE49-F238E27FC236}">
                <a16:creationId xmlns:a16="http://schemas.microsoft.com/office/drawing/2014/main" id="{CABA9274-A3DA-C63F-F6D2-B31FB427B7E0}"/>
              </a:ext>
              <a:ext uri="{C183D7F6-B498-43B3-948B-1728B52AA6E4}">
                <adec:decorative xmlns:adec="http://schemas.microsoft.com/office/drawing/2017/decorative" val="1"/>
              </a:ext>
            </a:extLst>
          </p:cNvPr>
          <p:cNvSpPr/>
          <p:nvPr/>
        </p:nvSpPr>
        <p:spPr bwMode="auto">
          <a:xfrm>
            <a:off x="5759116" y="4232609"/>
            <a:ext cx="673768" cy="697832"/>
          </a:xfrm>
          <a:prstGeom prst="downArrow">
            <a:avLst/>
          </a:prstGeom>
          <a:gradFill>
            <a:gsLst>
              <a:gs pos="0">
                <a:schemeClr val="accent1"/>
              </a:gs>
              <a:gs pos="100000">
                <a:schemeClr val="accent2"/>
              </a:gs>
            </a:gsLst>
            <a:lin ang="2700000" scaled="1"/>
          </a:gra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0" name="Arrow: Down 9">
            <a:extLst>
              <a:ext uri="{FF2B5EF4-FFF2-40B4-BE49-F238E27FC236}">
                <a16:creationId xmlns:a16="http://schemas.microsoft.com/office/drawing/2014/main" id="{0BBC47BF-DFB5-C4EE-EF4A-6B56C08E7C10}"/>
              </a:ext>
              <a:ext uri="{C183D7F6-B498-43B3-948B-1728B52AA6E4}">
                <adec:decorative xmlns:adec="http://schemas.microsoft.com/office/drawing/2017/decorative" val="1"/>
              </a:ext>
            </a:extLst>
          </p:cNvPr>
          <p:cNvSpPr/>
          <p:nvPr/>
        </p:nvSpPr>
        <p:spPr bwMode="auto">
          <a:xfrm>
            <a:off x="9247934" y="4232609"/>
            <a:ext cx="673768" cy="697832"/>
          </a:xfrm>
          <a:prstGeom prst="downArrow">
            <a:avLst/>
          </a:prstGeom>
          <a:gradFill>
            <a:gsLst>
              <a:gs pos="0">
                <a:schemeClr val="accent1"/>
              </a:gs>
              <a:gs pos="100000">
                <a:schemeClr val="accent2"/>
              </a:gs>
            </a:gsLst>
            <a:lin ang="2700000" scaled="1"/>
          </a:gra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320FCA7-490F-082D-7CDB-6923E674E93B}"/>
              </a:ext>
            </a:extLst>
          </p:cNvPr>
          <p:cNvSpPr>
            <a:spLocks noGrp="1"/>
          </p:cNvSpPr>
          <p:nvPr>
            <p:ph type="title"/>
          </p:nvPr>
        </p:nvSpPr>
        <p:spPr>
          <a:xfrm>
            <a:off x="588263" y="457200"/>
            <a:ext cx="11018520" cy="553998"/>
          </a:xfrm>
        </p:spPr>
        <p:txBody>
          <a:bodyPr/>
          <a:lstStyle/>
          <a:p>
            <a:r>
              <a:rPr lang="zh-TW" altLang="en-US" b="1" dirty="0">
                <a:latin typeface="Microsoft YaHei UI" panose="020B0503020204020204" pitchFamily="34" charset="-122"/>
                <a:ea typeface="Microsoft YaHei UI" panose="020B0503020204020204" pitchFamily="34" charset="-122"/>
              </a:rPr>
              <a:t>嵌入使得将内容映射到“语义空间”成为可能</a:t>
            </a:r>
            <a:endParaRPr lang="en-US" b="1" dirty="0">
              <a:latin typeface="Microsoft YaHei UI" panose="020B0503020204020204" pitchFamily="34" charset="-122"/>
              <a:ea typeface="Microsoft YaHei UI" panose="020B0503020204020204" pitchFamily="34" charset="-122"/>
            </a:endParaRPr>
          </a:p>
        </p:txBody>
      </p:sp>
      <p:sp>
        <p:nvSpPr>
          <p:cNvPr id="5" name="Rectangle 4">
            <a:extLst>
              <a:ext uri="{FF2B5EF4-FFF2-40B4-BE49-F238E27FC236}">
                <a16:creationId xmlns:a16="http://schemas.microsoft.com/office/drawing/2014/main" id="{3CB8E0C5-3B50-4C0A-9E2A-4B596A52FF60}"/>
              </a:ext>
            </a:extLst>
          </p:cNvPr>
          <p:cNvSpPr/>
          <p:nvPr/>
        </p:nvSpPr>
        <p:spPr bwMode="auto">
          <a:xfrm>
            <a:off x="1175763" y="2395493"/>
            <a:ext cx="2862837" cy="1500232"/>
          </a:xfrm>
          <a:prstGeom prst="rect">
            <a:avLst/>
          </a:prstGeom>
          <a:solidFill>
            <a:srgbClr val="737373"/>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ea typeface="+mn-ea"/>
                <a:cs typeface="+mn-cs"/>
              </a:rPr>
              <a:t>A neutron star is the collapsed core of a massive supergiant star</a:t>
            </a:r>
            <a:endParaRPr kumimoji="0" lang="en-US" sz="18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BBE03E15-D373-052A-C6D4-F2BDB56CAA40}"/>
              </a:ext>
            </a:extLst>
          </p:cNvPr>
          <p:cNvSpPr txBox="1"/>
          <p:nvPr/>
        </p:nvSpPr>
        <p:spPr>
          <a:xfrm>
            <a:off x="1353563" y="5540034"/>
            <a:ext cx="250723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[ 15   34   24   13  …]</a:t>
            </a:r>
          </a:p>
        </p:txBody>
      </p:sp>
      <p:sp>
        <p:nvSpPr>
          <p:cNvPr id="6" name="Rectangle 5">
            <a:extLst>
              <a:ext uri="{FF2B5EF4-FFF2-40B4-BE49-F238E27FC236}">
                <a16:creationId xmlns:a16="http://schemas.microsoft.com/office/drawing/2014/main" id="{D35F54DE-5B28-1DF9-CACF-BB856F039AA0}"/>
              </a:ext>
            </a:extLst>
          </p:cNvPr>
          <p:cNvSpPr/>
          <p:nvPr/>
        </p:nvSpPr>
        <p:spPr bwMode="auto">
          <a:xfrm>
            <a:off x="4664582" y="2395493"/>
            <a:ext cx="2862837" cy="1500232"/>
          </a:xfrm>
          <a:prstGeom prst="rect">
            <a:avLst/>
          </a:prstGeom>
          <a:solidFill>
            <a:srgbClr val="737373"/>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A star shines for most </a:t>
            </a:r>
            <a:br>
              <a:rPr kumimoji="0" lang="en-US" sz="18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br>
            <a:r>
              <a:rPr kumimoji="0" lang="en-US" sz="1800" b="0" i="0" u="none" strike="noStrike" kern="1200" cap="none" spc="0" normalizeH="0" baseline="0" noProof="0" dirty="0">
                <a:ln>
                  <a:noFill/>
                </a:ln>
                <a:solidFill>
                  <a:schemeClr val="tx1"/>
                </a:solidFill>
                <a:effectLst/>
                <a:uLnTx/>
                <a:uFillTx/>
                <a:latin typeface="Segoe UI"/>
                <a:ea typeface="Segoe UI" pitchFamily="34" charset="0"/>
                <a:cs typeface="Segoe UI" pitchFamily="34" charset="0"/>
              </a:rPr>
              <a:t>of its active life due to thermonuclear fusion</a:t>
            </a:r>
          </a:p>
        </p:txBody>
      </p:sp>
      <p:sp>
        <p:nvSpPr>
          <p:cNvPr id="12" name="TextBox 11">
            <a:extLst>
              <a:ext uri="{FF2B5EF4-FFF2-40B4-BE49-F238E27FC236}">
                <a16:creationId xmlns:a16="http://schemas.microsoft.com/office/drawing/2014/main" id="{5560934A-1421-81A3-6FB2-87100446770B}"/>
              </a:ext>
            </a:extLst>
          </p:cNvPr>
          <p:cNvSpPr txBox="1"/>
          <p:nvPr/>
        </p:nvSpPr>
        <p:spPr>
          <a:xfrm>
            <a:off x="4842382" y="5540034"/>
            <a:ext cx="250723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[16   22   89   26 …]</a:t>
            </a:r>
          </a:p>
        </p:txBody>
      </p:sp>
      <p:sp>
        <p:nvSpPr>
          <p:cNvPr id="7" name="Rectangle 6">
            <a:extLst>
              <a:ext uri="{FF2B5EF4-FFF2-40B4-BE49-F238E27FC236}">
                <a16:creationId xmlns:a16="http://schemas.microsoft.com/office/drawing/2014/main" id="{F5DF429A-E389-FA90-509D-A34BBDD534F2}"/>
              </a:ext>
            </a:extLst>
          </p:cNvPr>
          <p:cNvSpPr/>
          <p:nvPr/>
        </p:nvSpPr>
        <p:spPr bwMode="auto">
          <a:xfrm>
            <a:off x="8153400" y="2395493"/>
            <a:ext cx="2862837" cy="1500232"/>
          </a:xfrm>
          <a:prstGeom prst="rect">
            <a:avLst/>
          </a:prstGeom>
          <a:solidFill>
            <a:srgbClr val="737373"/>
          </a:solidFill>
          <a:ln>
            <a:no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The presence of a black hole can be inferred through its interaction with other matter</a:t>
            </a:r>
          </a:p>
        </p:txBody>
      </p:sp>
      <p:sp>
        <p:nvSpPr>
          <p:cNvPr id="13" name="TextBox 12">
            <a:extLst>
              <a:ext uri="{FF2B5EF4-FFF2-40B4-BE49-F238E27FC236}">
                <a16:creationId xmlns:a16="http://schemas.microsoft.com/office/drawing/2014/main" id="{5A8C4191-D002-9C9D-E0D2-0446E37C128B}"/>
              </a:ext>
            </a:extLst>
          </p:cNvPr>
          <p:cNvSpPr txBox="1"/>
          <p:nvPr/>
        </p:nvSpPr>
        <p:spPr>
          <a:xfrm>
            <a:off x="8331200" y="5540034"/>
            <a:ext cx="2507236"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effectLst/>
                <a:uLnTx/>
                <a:uFillTx/>
                <a:latin typeface="Segoe UI"/>
                <a:ea typeface="+mn-ea"/>
                <a:cs typeface="+mn-cs"/>
              </a:rPr>
              <a:t>[ 20   13   31   89 …]</a:t>
            </a:r>
          </a:p>
        </p:txBody>
      </p:sp>
    </p:spTree>
    <p:extLst>
      <p:ext uri="{BB962C8B-B14F-4D97-AF65-F5344CB8AC3E}">
        <p14:creationId xmlns:p14="http://schemas.microsoft.com/office/powerpoint/2010/main" val="197563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49157C5-5928-75B5-4903-9E683DC70479}"/>
              </a:ext>
              <a:ext uri="{C183D7F6-B498-43B3-948B-1728B52AA6E4}">
                <adec:decorative xmlns:adec="http://schemas.microsoft.com/office/drawing/2017/decorative" val="1"/>
              </a:ext>
            </a:extLst>
          </p:cNvPr>
          <p:cNvSpPr/>
          <p:nvPr/>
        </p:nvSpPr>
        <p:spPr bwMode="auto">
          <a:xfrm>
            <a:off x="6378080" y="2177181"/>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8A7165F5-0B18-21E8-5E75-DC0DBB18E083}"/>
              </a:ext>
              <a:ext uri="{C183D7F6-B498-43B3-948B-1728B52AA6E4}">
                <adec:decorative xmlns:adec="http://schemas.microsoft.com/office/drawing/2017/decorative" val="1"/>
              </a:ext>
            </a:extLst>
          </p:cNvPr>
          <p:cNvSpPr/>
          <p:nvPr/>
        </p:nvSpPr>
        <p:spPr bwMode="auto">
          <a:xfrm>
            <a:off x="6476250" y="2773264"/>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92D083E4-4A20-6008-87CC-B89063742E95}"/>
              </a:ext>
              <a:ext uri="{C183D7F6-B498-43B3-948B-1728B52AA6E4}">
                <adec:decorative xmlns:adec="http://schemas.microsoft.com/office/drawing/2017/decorative" val="1"/>
              </a:ext>
            </a:extLst>
          </p:cNvPr>
          <p:cNvSpPr/>
          <p:nvPr/>
        </p:nvSpPr>
        <p:spPr bwMode="auto">
          <a:xfrm>
            <a:off x="8805836" y="220825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79507520-46A3-D5F3-37E9-85C34B5A7099}"/>
              </a:ext>
              <a:ext uri="{C183D7F6-B498-43B3-948B-1728B52AA6E4}">
                <adec:decorative xmlns:adec="http://schemas.microsoft.com/office/drawing/2017/decorative" val="1"/>
              </a:ext>
            </a:extLst>
          </p:cNvPr>
          <p:cNvSpPr/>
          <p:nvPr/>
        </p:nvSpPr>
        <p:spPr bwMode="auto">
          <a:xfrm>
            <a:off x="7398619" y="2430710"/>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40342AE-0049-084A-F678-F4C0C44E7275}"/>
              </a:ext>
              <a:ext uri="{C183D7F6-B498-43B3-948B-1728B52AA6E4}">
                <adec:decorative xmlns:adec="http://schemas.microsoft.com/office/drawing/2017/decorative" val="1"/>
              </a:ext>
            </a:extLst>
          </p:cNvPr>
          <p:cNvSpPr/>
          <p:nvPr/>
        </p:nvSpPr>
        <p:spPr bwMode="auto">
          <a:xfrm>
            <a:off x="8128377" y="5011534"/>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9" name="Oval 8">
            <a:extLst>
              <a:ext uri="{FF2B5EF4-FFF2-40B4-BE49-F238E27FC236}">
                <a16:creationId xmlns:a16="http://schemas.microsoft.com/office/drawing/2014/main" id="{67963F2C-9BAE-8961-5E2A-5B5E4FFC27C7}"/>
              </a:ext>
              <a:ext uri="{C183D7F6-B498-43B3-948B-1728B52AA6E4}">
                <adec:decorative xmlns:adec="http://schemas.microsoft.com/office/drawing/2017/decorative" val="1"/>
              </a:ext>
            </a:extLst>
          </p:cNvPr>
          <p:cNvSpPr/>
          <p:nvPr/>
        </p:nvSpPr>
        <p:spPr bwMode="auto">
          <a:xfrm>
            <a:off x="8490401" y="4257488"/>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2F33B648-C25A-296F-1104-1F7122A88A3C}"/>
              </a:ext>
              <a:ext uri="{C183D7F6-B498-43B3-948B-1728B52AA6E4}">
                <adec:decorative xmlns:adec="http://schemas.microsoft.com/office/drawing/2017/decorative" val="1"/>
              </a:ext>
            </a:extLst>
          </p:cNvPr>
          <p:cNvSpPr/>
          <p:nvPr/>
        </p:nvSpPr>
        <p:spPr bwMode="auto">
          <a:xfrm>
            <a:off x="8637893" y="3037064"/>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EEB58FEE-709E-8198-EF10-5C065A221157}"/>
              </a:ext>
              <a:ext uri="{C183D7F6-B498-43B3-948B-1728B52AA6E4}">
                <adec:decorative xmlns:adec="http://schemas.microsoft.com/office/drawing/2017/decorative" val="1"/>
              </a:ext>
            </a:extLst>
          </p:cNvPr>
          <p:cNvSpPr/>
          <p:nvPr/>
        </p:nvSpPr>
        <p:spPr bwMode="auto">
          <a:xfrm>
            <a:off x="5699075" y="3119063"/>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664FAB15-B750-315D-12AD-59028C832E81}"/>
              </a:ext>
              <a:ext uri="{C183D7F6-B498-43B3-948B-1728B52AA6E4}">
                <adec:decorative xmlns:adec="http://schemas.microsoft.com/office/drawing/2017/decorative" val="1"/>
              </a:ext>
            </a:extLst>
          </p:cNvPr>
          <p:cNvSpPr/>
          <p:nvPr/>
        </p:nvSpPr>
        <p:spPr bwMode="auto">
          <a:xfrm>
            <a:off x="8044589" y="3585163"/>
            <a:ext cx="167575" cy="163998"/>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0AAAC375-14FF-6634-A66D-5ECB4BC0587E}"/>
              </a:ext>
              <a:ext uri="{C183D7F6-B498-43B3-948B-1728B52AA6E4}">
                <adec:decorative xmlns:adec="http://schemas.microsoft.com/office/drawing/2017/decorative" val="1"/>
              </a:ext>
            </a:extLst>
          </p:cNvPr>
          <p:cNvSpPr/>
          <p:nvPr/>
        </p:nvSpPr>
        <p:spPr bwMode="auto">
          <a:xfrm>
            <a:off x="5102469" y="3620616"/>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68F45CA6-F9BD-2D21-52B0-015C16D547A2}"/>
              </a:ext>
              <a:ext uri="{C183D7F6-B498-43B3-948B-1728B52AA6E4}">
                <adec:decorative xmlns:adec="http://schemas.microsoft.com/office/drawing/2017/decorative" val="1"/>
              </a:ext>
            </a:extLst>
          </p:cNvPr>
          <p:cNvSpPr/>
          <p:nvPr/>
        </p:nvSpPr>
        <p:spPr bwMode="auto">
          <a:xfrm>
            <a:off x="5699075" y="3700101"/>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5" name="Oval 14">
            <a:extLst>
              <a:ext uri="{FF2B5EF4-FFF2-40B4-BE49-F238E27FC236}">
                <a16:creationId xmlns:a16="http://schemas.microsoft.com/office/drawing/2014/main" id="{DD3A4F67-EE89-92BC-FCF7-F9EB23D53C51}"/>
              </a:ext>
              <a:ext uri="{C183D7F6-B498-43B3-948B-1728B52AA6E4}">
                <adec:decorative xmlns:adec="http://schemas.microsoft.com/office/drawing/2017/decorative" val="1"/>
              </a:ext>
            </a:extLst>
          </p:cNvPr>
          <p:cNvSpPr/>
          <p:nvPr/>
        </p:nvSpPr>
        <p:spPr bwMode="auto">
          <a:xfrm>
            <a:off x="5994418" y="2594708"/>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82F92664-267D-076B-DC6E-599B67377B16}"/>
              </a:ext>
              <a:ext uri="{C183D7F6-B498-43B3-948B-1728B52AA6E4}">
                <adec:decorative xmlns:adec="http://schemas.microsoft.com/office/drawing/2017/decorative" val="1"/>
              </a:ext>
            </a:extLst>
          </p:cNvPr>
          <p:cNvSpPr/>
          <p:nvPr/>
        </p:nvSpPr>
        <p:spPr bwMode="auto">
          <a:xfrm>
            <a:off x="7021799" y="3162788"/>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17" name="Oval 16">
            <a:extLst>
              <a:ext uri="{FF2B5EF4-FFF2-40B4-BE49-F238E27FC236}">
                <a16:creationId xmlns:a16="http://schemas.microsoft.com/office/drawing/2014/main" id="{82007A41-BA3C-0189-8B74-EB3ACA102EB0}"/>
              </a:ext>
              <a:ext uri="{C183D7F6-B498-43B3-948B-1728B52AA6E4}">
                <adec:decorative xmlns:adec="http://schemas.microsoft.com/office/drawing/2017/decorative" val="1"/>
              </a:ext>
            </a:extLst>
          </p:cNvPr>
          <p:cNvSpPr/>
          <p:nvPr/>
        </p:nvSpPr>
        <p:spPr bwMode="auto">
          <a:xfrm>
            <a:off x="7390650" y="3667162"/>
            <a:ext cx="167575" cy="163998"/>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FA9D21A4-064E-0ACD-32A6-1CB398D90922}"/>
              </a:ext>
              <a:ext uri="{C183D7F6-B498-43B3-948B-1728B52AA6E4}">
                <adec:decorative xmlns:adec="http://schemas.microsoft.com/office/drawing/2017/decorative" val="1"/>
              </a:ext>
            </a:extLst>
          </p:cNvPr>
          <p:cNvSpPr/>
          <p:nvPr/>
        </p:nvSpPr>
        <p:spPr bwMode="auto">
          <a:xfrm>
            <a:off x="6308675" y="4309701"/>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902E26DA-1162-3C70-DEF9-D31759EA082F}"/>
              </a:ext>
              <a:ext uri="{C183D7F6-B498-43B3-948B-1728B52AA6E4}">
                <adec:decorative xmlns:adec="http://schemas.microsoft.com/office/drawing/2017/decorative" val="1"/>
              </a:ext>
            </a:extLst>
          </p:cNvPr>
          <p:cNvSpPr/>
          <p:nvPr/>
        </p:nvSpPr>
        <p:spPr bwMode="auto">
          <a:xfrm>
            <a:off x="5531500" y="4450503"/>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E2FE3F94-0A81-067A-A6A9-72E2E6FB2A00}"/>
              </a:ext>
              <a:ext uri="{C183D7F6-B498-43B3-948B-1728B52AA6E4}">
                <adec:decorative xmlns:adec="http://schemas.microsoft.com/office/drawing/2017/decorative" val="1"/>
              </a:ext>
            </a:extLst>
          </p:cNvPr>
          <p:cNvSpPr/>
          <p:nvPr/>
        </p:nvSpPr>
        <p:spPr bwMode="auto">
          <a:xfrm>
            <a:off x="7960802" y="2987461"/>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CEBAF200-6425-BF65-D5A8-57EE230A833C}"/>
              </a:ext>
              <a:ext uri="{C183D7F6-B498-43B3-948B-1728B52AA6E4}">
                <adec:decorative xmlns:adec="http://schemas.microsoft.com/office/drawing/2017/decorative" val="1"/>
              </a:ext>
            </a:extLst>
          </p:cNvPr>
          <p:cNvSpPr/>
          <p:nvPr/>
        </p:nvSpPr>
        <p:spPr bwMode="auto">
          <a:xfrm>
            <a:off x="6424741" y="3696219"/>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18F9669B-FC8F-12DC-D079-22B23A5BB8A9}"/>
              </a:ext>
              <a:ext uri="{C183D7F6-B498-43B3-948B-1728B52AA6E4}">
                <adec:decorative xmlns:adec="http://schemas.microsoft.com/office/drawing/2017/decorative" val="1"/>
              </a:ext>
            </a:extLst>
          </p:cNvPr>
          <p:cNvSpPr/>
          <p:nvPr/>
        </p:nvSpPr>
        <p:spPr bwMode="auto">
          <a:xfrm>
            <a:off x="7002062" y="4368504"/>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068D2A73-A2E6-D387-9789-FB6AA30E15BA}"/>
              </a:ext>
              <a:ext uri="{C183D7F6-B498-43B3-948B-1728B52AA6E4}">
                <adec:decorative xmlns:adec="http://schemas.microsoft.com/office/drawing/2017/decorative" val="1"/>
              </a:ext>
            </a:extLst>
          </p:cNvPr>
          <p:cNvSpPr/>
          <p:nvPr/>
        </p:nvSpPr>
        <p:spPr bwMode="auto">
          <a:xfrm>
            <a:off x="7070675" y="5071701"/>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39FCF0C9-4162-08B1-628F-906BB73DD066}"/>
              </a:ext>
              <a:ext uri="{C183D7F6-B498-43B3-948B-1728B52AA6E4}">
                <adec:decorative xmlns:adec="http://schemas.microsoft.com/office/drawing/2017/decorative" val="1"/>
              </a:ext>
            </a:extLst>
          </p:cNvPr>
          <p:cNvSpPr/>
          <p:nvPr/>
        </p:nvSpPr>
        <p:spPr bwMode="auto">
          <a:xfrm>
            <a:off x="6378081" y="5124895"/>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5F753E97-A4E4-5350-324C-4DF8E950F1C0}"/>
              </a:ext>
              <a:ext uri="{C183D7F6-B498-43B3-948B-1728B52AA6E4}">
                <adec:decorative xmlns:adec="http://schemas.microsoft.com/office/drawing/2017/decorative" val="1"/>
              </a:ext>
            </a:extLst>
          </p:cNvPr>
          <p:cNvSpPr/>
          <p:nvPr/>
        </p:nvSpPr>
        <p:spPr bwMode="auto">
          <a:xfrm>
            <a:off x="8079802" y="3374998"/>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57FDE03A-B33C-131B-8A7E-812F5850D8EA}"/>
              </a:ext>
              <a:ext uri="{C183D7F6-B498-43B3-948B-1728B52AA6E4}">
                <adec:decorative xmlns:adec="http://schemas.microsoft.com/office/drawing/2017/decorative" val="1"/>
              </a:ext>
            </a:extLst>
          </p:cNvPr>
          <p:cNvSpPr/>
          <p:nvPr/>
        </p:nvSpPr>
        <p:spPr bwMode="auto">
          <a:xfrm>
            <a:off x="7334145" y="3952154"/>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497BF900-6E86-0662-7818-0CE9D6432843}"/>
              </a:ext>
              <a:ext uri="{C183D7F6-B498-43B3-948B-1728B52AA6E4}">
                <adec:decorative xmlns:adec="http://schemas.microsoft.com/office/drawing/2017/decorative" val="1"/>
              </a:ext>
            </a:extLst>
          </p:cNvPr>
          <p:cNvSpPr/>
          <p:nvPr/>
        </p:nvSpPr>
        <p:spPr bwMode="auto">
          <a:xfrm>
            <a:off x="8079802" y="3956036"/>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6E431C3A-56A3-3D74-DFC6-53B49A2A1991}"/>
              </a:ext>
              <a:ext uri="{C183D7F6-B498-43B3-948B-1728B52AA6E4}">
                <adec:decorative xmlns:adec="http://schemas.microsoft.com/office/drawing/2017/decorative" val="1"/>
              </a:ext>
            </a:extLst>
          </p:cNvPr>
          <p:cNvSpPr/>
          <p:nvPr/>
        </p:nvSpPr>
        <p:spPr bwMode="auto">
          <a:xfrm>
            <a:off x="9382789" y="3419449"/>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5DC5DF12-679D-30CA-70F1-96777A5112DE}"/>
              </a:ext>
              <a:ext uri="{C183D7F6-B498-43B3-948B-1728B52AA6E4}">
                <adec:decorative xmlns:adec="http://schemas.microsoft.com/office/drawing/2017/decorative" val="1"/>
              </a:ext>
            </a:extLst>
          </p:cNvPr>
          <p:cNvSpPr/>
          <p:nvPr/>
        </p:nvSpPr>
        <p:spPr bwMode="auto">
          <a:xfrm>
            <a:off x="9771377" y="3923097"/>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C82EFF5D-5364-6D00-0353-9C9130321FAE}"/>
              </a:ext>
              <a:ext uri="{C183D7F6-B498-43B3-948B-1728B52AA6E4}">
                <adec:decorative xmlns:adec="http://schemas.microsoft.com/office/drawing/2017/decorative" val="1"/>
              </a:ext>
            </a:extLst>
          </p:cNvPr>
          <p:cNvSpPr/>
          <p:nvPr/>
        </p:nvSpPr>
        <p:spPr bwMode="auto">
          <a:xfrm>
            <a:off x="8689402" y="4565636"/>
            <a:ext cx="167575" cy="163998"/>
          </a:xfrm>
          <a:prstGeom prst="ellipse">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596CBA0F-3967-EF20-EA3B-6491DD35CB97}"/>
              </a:ext>
              <a:ext uri="{C183D7F6-B498-43B3-948B-1728B52AA6E4}">
                <adec:decorative xmlns:adec="http://schemas.microsoft.com/office/drawing/2017/decorative" val="1"/>
              </a:ext>
            </a:extLst>
          </p:cNvPr>
          <p:cNvSpPr/>
          <p:nvPr/>
        </p:nvSpPr>
        <p:spPr bwMode="auto">
          <a:xfrm>
            <a:off x="7912227" y="4706438"/>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180A233-3672-95C3-9CDF-FC3FF53439A0}"/>
              </a:ext>
              <a:ext uri="{C183D7F6-B498-43B3-948B-1728B52AA6E4}">
                <adec:decorative xmlns:adec="http://schemas.microsoft.com/office/drawing/2017/decorative" val="1"/>
              </a:ext>
            </a:extLst>
          </p:cNvPr>
          <p:cNvSpPr/>
          <p:nvPr/>
        </p:nvSpPr>
        <p:spPr bwMode="auto">
          <a:xfrm>
            <a:off x="8805468" y="3952154"/>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8A013ED3-B7FC-623F-A723-9EC79A722C7F}"/>
              </a:ext>
              <a:ext uri="{C183D7F6-B498-43B3-948B-1728B52AA6E4}">
                <adec:decorative xmlns:adec="http://schemas.microsoft.com/office/drawing/2017/decorative" val="1"/>
              </a:ext>
            </a:extLst>
          </p:cNvPr>
          <p:cNvSpPr/>
          <p:nvPr/>
        </p:nvSpPr>
        <p:spPr bwMode="auto">
          <a:xfrm>
            <a:off x="9382789" y="4624439"/>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9F1B1A38-D308-816B-FFD6-4336B12FB991}"/>
              </a:ext>
              <a:ext uri="{C183D7F6-B498-43B3-948B-1728B52AA6E4}">
                <adec:decorative xmlns:adec="http://schemas.microsoft.com/office/drawing/2017/decorative" val="1"/>
              </a:ext>
            </a:extLst>
          </p:cNvPr>
          <p:cNvSpPr/>
          <p:nvPr/>
        </p:nvSpPr>
        <p:spPr bwMode="auto">
          <a:xfrm>
            <a:off x="9235502" y="5111736"/>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612673C1-3082-E955-C130-D9BB1688F199}"/>
              </a:ext>
              <a:ext uri="{C183D7F6-B498-43B3-948B-1728B52AA6E4}">
                <adec:decorative xmlns:adec="http://schemas.microsoft.com/office/drawing/2017/decorative" val="1"/>
              </a:ext>
            </a:extLst>
          </p:cNvPr>
          <p:cNvSpPr/>
          <p:nvPr/>
        </p:nvSpPr>
        <p:spPr bwMode="auto">
          <a:xfrm>
            <a:off x="7756498" y="4341537"/>
            <a:ext cx="167575" cy="16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D5474DA6-5391-0869-79CD-DC1502C5FE61}"/>
              </a:ext>
              <a:ext uri="{C183D7F6-B498-43B3-948B-1728B52AA6E4}">
                <adec:decorative xmlns:adec="http://schemas.microsoft.com/office/drawing/2017/decorative" val="1"/>
              </a:ext>
            </a:extLst>
          </p:cNvPr>
          <p:cNvSpPr/>
          <p:nvPr/>
        </p:nvSpPr>
        <p:spPr bwMode="auto">
          <a:xfrm>
            <a:off x="7652402" y="3327512"/>
            <a:ext cx="167575" cy="163998"/>
          </a:xfrm>
          <a:prstGeom prst="ellipse">
            <a:avLst/>
          </a:prstGeom>
          <a:solidFill>
            <a:srgbClr val="FFB900"/>
          </a:solidFill>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FFA00564-1A1E-7076-B997-E1F41D3CA0FA}"/>
              </a:ext>
              <a:ext uri="{C183D7F6-B498-43B3-948B-1728B52AA6E4}">
                <adec:decorative xmlns:adec="http://schemas.microsoft.com/office/drawing/2017/decorative" val="1"/>
              </a:ext>
            </a:extLst>
          </p:cNvPr>
          <p:cNvSpPr/>
          <p:nvPr/>
        </p:nvSpPr>
        <p:spPr bwMode="auto">
          <a:xfrm>
            <a:off x="6922684" y="2745238"/>
            <a:ext cx="1527896" cy="1531160"/>
          </a:xfrm>
          <a:prstGeom prst="ellipse">
            <a:avLst/>
          </a:prstGeom>
          <a:noFill/>
          <a:ln w="12700">
            <a:solidFill>
              <a:schemeClr val="tx1"/>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AACE393F-394D-C86A-4AAF-FB2C41C1457D}"/>
              </a:ext>
              <a:ext uri="{C183D7F6-B498-43B3-948B-1728B52AA6E4}">
                <adec:decorative xmlns:adec="http://schemas.microsoft.com/office/drawing/2017/decorative" val="1"/>
              </a:ext>
            </a:extLst>
          </p:cNvPr>
          <p:cNvCxnSpPr>
            <a:cxnSpLocks/>
          </p:cNvCxnSpPr>
          <p:nvPr/>
        </p:nvCxnSpPr>
        <p:spPr>
          <a:xfrm>
            <a:off x="1881471" y="3685069"/>
            <a:ext cx="785529" cy="0"/>
          </a:xfrm>
          <a:prstGeom prst="straightConnector1">
            <a:avLst/>
          </a:prstGeom>
          <a:ln w="12700">
            <a:solidFill>
              <a:schemeClr val="bg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3A124F67-80AC-7976-5D17-4C607008745F}"/>
              </a:ext>
              <a:ext uri="{C183D7F6-B498-43B3-948B-1728B52AA6E4}">
                <adec:decorative xmlns:adec="http://schemas.microsoft.com/office/drawing/2017/decorative" val="1"/>
              </a:ext>
            </a:extLst>
          </p:cNvPr>
          <p:cNvCxnSpPr>
            <a:cxnSpLocks/>
          </p:cNvCxnSpPr>
          <p:nvPr/>
        </p:nvCxnSpPr>
        <p:spPr>
          <a:xfrm>
            <a:off x="4224621" y="3685069"/>
            <a:ext cx="785529" cy="0"/>
          </a:xfrm>
          <a:prstGeom prst="straightConnector1">
            <a:avLst/>
          </a:prstGeom>
          <a:ln w="12700">
            <a:solidFill>
              <a:schemeClr val="bg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C6004FF-4E91-0DDE-CD58-B0FA015AA530}"/>
              </a:ext>
              <a:ext uri="{C183D7F6-B498-43B3-948B-1728B52AA6E4}">
                <adec:decorative xmlns:adec="http://schemas.microsoft.com/office/drawing/2017/decorative" val="1"/>
              </a:ext>
            </a:extLst>
          </p:cNvPr>
          <p:cNvCxnSpPr>
            <a:cxnSpLocks/>
          </p:cNvCxnSpPr>
          <p:nvPr/>
        </p:nvCxnSpPr>
        <p:spPr>
          <a:xfrm>
            <a:off x="9848850" y="3685069"/>
            <a:ext cx="572466" cy="0"/>
          </a:xfrm>
          <a:prstGeom prst="straightConnector1">
            <a:avLst/>
          </a:prstGeom>
          <a:ln w="12700">
            <a:solidFill>
              <a:schemeClr val="bg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2D38549-8908-3C87-5D19-A0FBA2F487FC}"/>
              </a:ext>
            </a:extLst>
          </p:cNvPr>
          <p:cNvSpPr>
            <a:spLocks noGrp="1"/>
          </p:cNvSpPr>
          <p:nvPr>
            <p:ph type="title"/>
          </p:nvPr>
        </p:nvSpPr>
        <p:spPr>
          <a:xfrm>
            <a:off x="588263" y="457200"/>
            <a:ext cx="11018520" cy="861774"/>
          </a:xfrm>
        </p:spPr>
        <p:txBody>
          <a:bodyPr/>
          <a:lstStyle/>
          <a:p>
            <a:r>
              <a:rPr lang="zh-TW" altLang="en-US" b="1" dirty="0">
                <a:latin typeface="Microsoft YaHei UI" panose="020B0503020204020204" pitchFamily="34" charset="-122"/>
                <a:ea typeface="Microsoft YaHei UI" panose="020B0503020204020204" pitchFamily="34" charset="-122"/>
              </a:rPr>
              <a:t>使用嵌入进行相似性搜索</a:t>
            </a:r>
            <a:br>
              <a:rPr lang="en-US" dirty="0"/>
            </a:br>
            <a:r>
              <a:rPr lang="zh-TW" altLang="en-US" sz="2000" spc="0" dirty="0">
                <a:latin typeface="Microsoft YaHei UI" panose="020B0503020204020204" pitchFamily="34" charset="-122"/>
                <a:ea typeface="Microsoft YaHei UI" panose="020B0503020204020204" pitchFamily="34" charset="-122"/>
              </a:rPr>
              <a:t>将内容编码为嵌入后，您可以从用户输入中获取嵌入，并使用它来查找语义上最相似的内容</a:t>
            </a:r>
            <a:endParaRPr lang="en-US" spc="0" dirty="0">
              <a:latin typeface="Microsoft YaHei UI" panose="020B0503020204020204" pitchFamily="34" charset="-122"/>
              <a:ea typeface="Microsoft YaHei UI" panose="020B0503020204020204" pitchFamily="34" charset="-122"/>
            </a:endParaRPr>
          </a:p>
        </p:txBody>
      </p:sp>
      <p:sp>
        <p:nvSpPr>
          <p:cNvPr id="36" name="Rectangle 35">
            <a:extLst>
              <a:ext uri="{FF2B5EF4-FFF2-40B4-BE49-F238E27FC236}">
                <a16:creationId xmlns:a16="http://schemas.microsoft.com/office/drawing/2014/main" id="{868F280B-EF13-F7D0-6294-55013BD0699B}"/>
              </a:ext>
            </a:extLst>
          </p:cNvPr>
          <p:cNvSpPr/>
          <p:nvPr/>
        </p:nvSpPr>
        <p:spPr bwMode="auto">
          <a:xfrm>
            <a:off x="781228" y="3358160"/>
            <a:ext cx="1329368" cy="5949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user input</a:t>
            </a:r>
          </a:p>
        </p:txBody>
      </p:sp>
      <p:sp>
        <p:nvSpPr>
          <p:cNvPr id="45" name="TextBox 44">
            <a:extLst>
              <a:ext uri="{FF2B5EF4-FFF2-40B4-BE49-F238E27FC236}">
                <a16:creationId xmlns:a16="http://schemas.microsoft.com/office/drawing/2014/main" id="{EE0D2EE2-9A48-EE94-9A9C-5E38BDB227AA}"/>
              </a:ext>
            </a:extLst>
          </p:cNvPr>
          <p:cNvSpPr txBox="1"/>
          <p:nvPr/>
        </p:nvSpPr>
        <p:spPr>
          <a:xfrm>
            <a:off x="543771" y="4022617"/>
            <a:ext cx="1772153" cy="184666"/>
          </a:xfrm>
          <a:prstGeom prst="rect">
            <a:avLst/>
          </a:prstGeom>
          <a:noFill/>
        </p:spPr>
        <p:txBody>
          <a:bodyPr wrap="square" lIns="0" tIns="0" rIns="0" bIns="0" rtlCol="0">
            <a:spAutoFit/>
          </a:bodyPr>
          <a:lstStyle/>
          <a:p>
            <a:pPr lvl="0" algn="ctr" defTabSz="914400">
              <a:defRPr/>
            </a:pPr>
            <a:r>
              <a:rPr kumimoji="0" lang="en-US" sz="1200" b="0" i="0" u="none" strike="noStrike" kern="1200" cap="none" spc="0" normalizeH="0" baseline="0" noProof="0" dirty="0">
                <a:ln>
                  <a:noFill/>
                </a:ln>
                <a:effectLst/>
                <a:uLnTx/>
                <a:uFillTx/>
                <a:latin typeface="Segoe UI"/>
                <a:ea typeface="+mn-ea"/>
                <a:cs typeface="+mn-cs"/>
              </a:rPr>
              <a:t>“What is neutron star</a:t>
            </a:r>
            <a:r>
              <a:rPr lang="en-US" sz="1200" dirty="0"/>
              <a:t>?” a</a:t>
            </a:r>
            <a:endParaRPr kumimoji="0" lang="en-US" sz="1200" b="0" i="0" u="none" strike="noStrike" kern="1200" cap="none" spc="0" normalizeH="0" baseline="0" noProof="0" dirty="0">
              <a:ln>
                <a:noFill/>
              </a:ln>
              <a:effectLst/>
              <a:uLnTx/>
              <a:uFillTx/>
              <a:latin typeface="Segoe UI"/>
              <a:ea typeface="+mn-ea"/>
              <a:cs typeface="+mn-cs"/>
            </a:endParaRPr>
          </a:p>
        </p:txBody>
      </p:sp>
      <p:sp>
        <p:nvSpPr>
          <p:cNvPr id="43" name="Rectangle 42">
            <a:extLst>
              <a:ext uri="{FF2B5EF4-FFF2-40B4-BE49-F238E27FC236}">
                <a16:creationId xmlns:a16="http://schemas.microsoft.com/office/drawing/2014/main" id="{C75AC6CB-033D-6C4D-FF0A-412252F6E1DC}"/>
              </a:ext>
            </a:extLst>
          </p:cNvPr>
          <p:cNvSpPr/>
          <p:nvPr/>
        </p:nvSpPr>
        <p:spPr bwMode="auto">
          <a:xfrm>
            <a:off x="2706490" y="3358160"/>
            <a:ext cx="1504038" cy="5949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Semibold"/>
                <a:ea typeface="Segoe UI" pitchFamily="34" charset="0"/>
                <a:cs typeface="Segoe UI" pitchFamily="34" charset="0"/>
              </a:rPr>
              <a:t>embedding</a:t>
            </a:r>
          </a:p>
        </p:txBody>
      </p:sp>
      <p:sp>
        <p:nvSpPr>
          <p:cNvPr id="42" name="TextBox 41">
            <a:extLst>
              <a:ext uri="{FF2B5EF4-FFF2-40B4-BE49-F238E27FC236}">
                <a16:creationId xmlns:a16="http://schemas.microsoft.com/office/drawing/2014/main" id="{F391E723-D2FA-B56C-3621-5469BDEEBA7B}"/>
              </a:ext>
            </a:extLst>
          </p:cNvPr>
          <p:cNvSpPr txBox="1"/>
          <p:nvPr/>
        </p:nvSpPr>
        <p:spPr>
          <a:xfrm>
            <a:off x="2572433" y="4023819"/>
            <a:ext cx="1772153"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[ 13   33   34   13 … ]</a:t>
            </a:r>
          </a:p>
        </p:txBody>
      </p:sp>
      <p:sp>
        <p:nvSpPr>
          <p:cNvPr id="41" name="Rectangle 40">
            <a:extLst>
              <a:ext uri="{FF2B5EF4-FFF2-40B4-BE49-F238E27FC236}">
                <a16:creationId xmlns:a16="http://schemas.microsoft.com/office/drawing/2014/main" id="{A8DEC9ED-8230-B94E-B92D-0153F7352661}"/>
              </a:ext>
            </a:extLst>
          </p:cNvPr>
          <p:cNvSpPr/>
          <p:nvPr/>
        </p:nvSpPr>
        <p:spPr bwMode="auto">
          <a:xfrm>
            <a:off x="10503727" y="3358160"/>
            <a:ext cx="1329368" cy="5949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18288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tx1"/>
                </a:solidFill>
                <a:effectLst/>
                <a:uLnTx/>
                <a:uFillTx/>
                <a:latin typeface="Segoe UI Semibold"/>
                <a:ea typeface="Segoe UI" pitchFamily="34" charset="0"/>
                <a:cs typeface="Segoe UI" pitchFamily="34" charset="0"/>
              </a:rPr>
              <a:t>result set</a:t>
            </a:r>
          </a:p>
        </p:txBody>
      </p:sp>
      <p:sp>
        <p:nvSpPr>
          <p:cNvPr id="49" name="TextBox 48">
            <a:extLst>
              <a:ext uri="{FF2B5EF4-FFF2-40B4-BE49-F238E27FC236}">
                <a16:creationId xmlns:a16="http://schemas.microsoft.com/office/drawing/2014/main" id="{005FDD52-E25C-D752-55EE-ACEB400B545F}"/>
              </a:ext>
            </a:extLst>
          </p:cNvPr>
          <p:cNvSpPr txBox="1"/>
          <p:nvPr/>
        </p:nvSpPr>
        <p:spPr>
          <a:xfrm>
            <a:off x="584200" y="6071368"/>
            <a:ext cx="11025188" cy="184666"/>
          </a:xfrm>
          <a:prstGeom prst="rect">
            <a:avLst/>
          </a:prstGeom>
          <a:noFill/>
        </p:spPr>
        <p:txBody>
          <a:bodyPr wrap="square" lIns="0" tIns="0" rIns="0" bIns="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effectLst/>
                <a:uLnTx/>
                <a:uFillTx/>
                <a:latin typeface="Segoe UI"/>
                <a:ea typeface="+mn-ea"/>
                <a:cs typeface="+mn-cs"/>
                <a:hlinkClick r:id="rId2">
                  <a:extLst>
                    <a:ext uri="{A12FA001-AC4F-418D-AE19-62706E023703}">
                      <ahyp:hlinkClr xmlns:ahyp="http://schemas.microsoft.com/office/drawing/2018/hyperlinkcolor" val="tx"/>
                    </a:ext>
                  </a:extLst>
                </a:hlinkClick>
              </a:rPr>
              <a:t>Azure OpenAI embeddings tutorial—Azure OpenAI | Microsoft Learn</a:t>
            </a:r>
            <a:endParaRPr kumimoji="0" lang="en-CA" sz="1200" b="0" i="0" u="none" strike="noStrike" kern="1200" cap="none" spc="0" normalizeH="0" baseline="0" noProof="0">
              <a:ln>
                <a:noFill/>
              </a:ln>
              <a:effectLst/>
              <a:uLnTx/>
              <a:uFillTx/>
              <a:latin typeface="Segoe UI"/>
              <a:ea typeface="+mn-ea"/>
              <a:cs typeface="+mn-cs"/>
            </a:endParaRPr>
          </a:p>
        </p:txBody>
      </p:sp>
    </p:spTree>
    <p:extLst>
      <p:ext uri="{BB962C8B-B14F-4D97-AF65-F5344CB8AC3E}">
        <p14:creationId xmlns:p14="http://schemas.microsoft.com/office/powerpoint/2010/main" val="416996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F7BD2-B1A7-01EC-E9A6-C4DADBFAF6D9}"/>
              </a:ext>
            </a:extLst>
          </p:cNvPr>
          <p:cNvSpPr>
            <a:spLocks noGrp="1"/>
          </p:cNvSpPr>
          <p:nvPr>
            <p:ph type="title"/>
          </p:nvPr>
        </p:nvSpPr>
        <p:spPr>
          <a:xfrm>
            <a:off x="588264" y="3152001"/>
            <a:ext cx="4127692" cy="553998"/>
          </a:xfrm>
        </p:spPr>
        <p:txBody>
          <a:bodyPr/>
          <a:lstStyle/>
          <a:p>
            <a:r>
              <a:rPr lang="zh-TW" altLang="en-US" b="1" dirty="0">
                <a:latin typeface="Microsoft YaHei UI" panose="020B0503020204020204" pitchFamily="34" charset="-122"/>
                <a:ea typeface="Microsoft YaHei UI" panose="020B0503020204020204" pitchFamily="34" charset="-122"/>
              </a:rPr>
              <a:t>了解提示方法</a:t>
            </a:r>
            <a:endParaRPr lang="en-US" b="1" dirty="0">
              <a:latin typeface="Microsoft YaHei UI" panose="020B0503020204020204" pitchFamily="34" charset="-122"/>
              <a:ea typeface="Microsoft YaHei UI" panose="020B0503020204020204" pitchFamily="34" charset="-122"/>
            </a:endParaRPr>
          </a:p>
        </p:txBody>
      </p:sp>
      <p:grpSp>
        <p:nvGrpSpPr>
          <p:cNvPr id="5" name="Group 4" descr="User Application.">
            <a:extLst>
              <a:ext uri="{FF2B5EF4-FFF2-40B4-BE49-F238E27FC236}">
                <a16:creationId xmlns:a16="http://schemas.microsoft.com/office/drawing/2014/main" id="{19C0E589-86AC-8CED-012B-072B88C4B89B}"/>
              </a:ext>
            </a:extLst>
          </p:cNvPr>
          <p:cNvGrpSpPr/>
          <p:nvPr/>
        </p:nvGrpSpPr>
        <p:grpSpPr>
          <a:xfrm>
            <a:off x="8662982" y="2021713"/>
            <a:ext cx="853119" cy="1195991"/>
            <a:chOff x="3177969" y="1745260"/>
            <a:chExt cx="853119" cy="1195991"/>
          </a:xfrm>
        </p:grpSpPr>
        <p:grpSp>
          <p:nvGrpSpPr>
            <p:cNvPr id="6" name="Group 5">
              <a:extLst>
                <a:ext uri="{FF2B5EF4-FFF2-40B4-BE49-F238E27FC236}">
                  <a16:creationId xmlns:a16="http://schemas.microsoft.com/office/drawing/2014/main" id="{09C05709-0EF9-3BE4-60BF-AFE7BDA54692}"/>
                </a:ext>
              </a:extLst>
            </p:cNvPr>
            <p:cNvGrpSpPr/>
            <p:nvPr/>
          </p:nvGrpSpPr>
          <p:grpSpPr>
            <a:xfrm>
              <a:off x="3333399" y="1868737"/>
              <a:ext cx="542945" cy="599305"/>
              <a:chOff x="4791177" y="2725299"/>
              <a:chExt cx="583305" cy="643849"/>
            </a:xfrm>
          </p:grpSpPr>
          <p:grpSp>
            <p:nvGrpSpPr>
              <p:cNvPr id="9" name="Group 8">
                <a:extLst>
                  <a:ext uri="{FF2B5EF4-FFF2-40B4-BE49-F238E27FC236}">
                    <a16:creationId xmlns:a16="http://schemas.microsoft.com/office/drawing/2014/main" id="{9D9F64F8-5C0C-E152-48E5-17F0A0431F28}"/>
                  </a:ext>
                </a:extLst>
              </p:cNvPr>
              <p:cNvGrpSpPr/>
              <p:nvPr/>
            </p:nvGrpSpPr>
            <p:grpSpPr>
              <a:xfrm>
                <a:off x="4869000" y="2981621"/>
                <a:ext cx="505482" cy="387527"/>
                <a:chOff x="4764224" y="2905396"/>
                <a:chExt cx="614227" cy="470896"/>
              </a:xfrm>
            </p:grpSpPr>
            <p:grpSp>
              <p:nvGrpSpPr>
                <p:cNvPr id="13" name="Group 12">
                  <a:extLst>
                    <a:ext uri="{FF2B5EF4-FFF2-40B4-BE49-F238E27FC236}">
                      <a16:creationId xmlns:a16="http://schemas.microsoft.com/office/drawing/2014/main" id="{8BB30BFE-581F-2D92-43B4-98FC1887F9E7}"/>
                    </a:ext>
                  </a:extLst>
                </p:cNvPr>
                <p:cNvGrpSpPr/>
                <p:nvPr/>
              </p:nvGrpSpPr>
              <p:grpSpPr>
                <a:xfrm>
                  <a:off x="4764224" y="2988149"/>
                  <a:ext cx="347088" cy="388143"/>
                  <a:chOff x="1175042" y="1972326"/>
                  <a:chExt cx="147106" cy="164506"/>
                </a:xfrm>
                <a:solidFill>
                  <a:srgbClr val="409AE1"/>
                </a:solidFill>
              </p:grpSpPr>
              <p:sp>
                <p:nvSpPr>
                  <p:cNvPr id="18" name="Freeform 5">
                    <a:extLst>
                      <a:ext uri="{FF2B5EF4-FFF2-40B4-BE49-F238E27FC236}">
                        <a16:creationId xmlns:a16="http://schemas.microsoft.com/office/drawing/2014/main" id="{0BD87C7D-4520-73A0-30AC-B01D46911DF1}"/>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9" name="Oval 18">
                    <a:extLst>
                      <a:ext uri="{FF2B5EF4-FFF2-40B4-BE49-F238E27FC236}">
                        <a16:creationId xmlns:a16="http://schemas.microsoft.com/office/drawing/2014/main" id="{BB07C888-1784-EAEF-ECD7-D842504DF25B}"/>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14" name="Group 13">
                  <a:extLst>
                    <a:ext uri="{FF2B5EF4-FFF2-40B4-BE49-F238E27FC236}">
                      <a16:creationId xmlns:a16="http://schemas.microsoft.com/office/drawing/2014/main" id="{956BAEA2-130B-48FA-14FC-A3FA6BF178E0}"/>
                    </a:ext>
                  </a:extLst>
                </p:cNvPr>
                <p:cNvGrpSpPr/>
                <p:nvPr/>
              </p:nvGrpSpPr>
              <p:grpSpPr>
                <a:xfrm>
                  <a:off x="5031363" y="2905396"/>
                  <a:ext cx="347088" cy="388143"/>
                  <a:chOff x="1175042" y="1972326"/>
                  <a:chExt cx="147106" cy="164506"/>
                </a:xfrm>
              </p:grpSpPr>
              <p:sp>
                <p:nvSpPr>
                  <p:cNvPr id="16" name="Freeform 5">
                    <a:extLst>
                      <a:ext uri="{FF2B5EF4-FFF2-40B4-BE49-F238E27FC236}">
                        <a16:creationId xmlns:a16="http://schemas.microsoft.com/office/drawing/2014/main" id="{A2DFB8B0-10CA-065A-3C8E-476638D3CA87}"/>
                      </a:ext>
                      <a:ext uri="{C183D7F6-B498-43B3-948B-1728B52AA6E4}">
                        <adec:decorative xmlns:adec="http://schemas.microsoft.com/office/drawing/2017/decorative" val="1"/>
                      </a:ext>
                    </a:extLst>
                  </p:cNvPr>
                  <p:cNvSpPr>
                    <a:spLocks/>
                  </p:cNvSpPr>
                  <p:nvPr/>
                </p:nvSpPr>
                <p:spPr bwMode="auto">
                  <a:xfrm>
                    <a:off x="1175042" y="2061697"/>
                    <a:ext cx="147106" cy="75135"/>
                  </a:xfrm>
                  <a:custGeom>
                    <a:avLst/>
                    <a:gdLst>
                      <a:gd name="T0" fmla="*/ 117 w 151"/>
                      <a:gd name="T1" fmla="*/ 0 h 77"/>
                      <a:gd name="T2" fmla="*/ 35 w 151"/>
                      <a:gd name="T3" fmla="*/ 0 h 77"/>
                      <a:gd name="T4" fmla="*/ 0 w 151"/>
                      <a:gd name="T5" fmla="*/ 35 h 77"/>
                      <a:gd name="T6" fmla="*/ 0 w 151"/>
                      <a:gd name="T7" fmla="*/ 77 h 77"/>
                      <a:gd name="T8" fmla="*/ 151 w 151"/>
                      <a:gd name="T9" fmla="*/ 77 h 77"/>
                      <a:gd name="T10" fmla="*/ 151 w 151"/>
                      <a:gd name="T11" fmla="*/ 35 h 77"/>
                      <a:gd name="T12" fmla="*/ 117 w 151"/>
                      <a:gd name="T13" fmla="*/ 0 h 77"/>
                    </a:gdLst>
                    <a:ahLst/>
                    <a:cxnLst>
                      <a:cxn ang="0">
                        <a:pos x="T0" y="T1"/>
                      </a:cxn>
                      <a:cxn ang="0">
                        <a:pos x="T2" y="T3"/>
                      </a:cxn>
                      <a:cxn ang="0">
                        <a:pos x="T4" y="T5"/>
                      </a:cxn>
                      <a:cxn ang="0">
                        <a:pos x="T6" y="T7"/>
                      </a:cxn>
                      <a:cxn ang="0">
                        <a:pos x="T8" y="T9"/>
                      </a:cxn>
                      <a:cxn ang="0">
                        <a:pos x="T10" y="T11"/>
                      </a:cxn>
                      <a:cxn ang="0">
                        <a:pos x="T12" y="T13"/>
                      </a:cxn>
                    </a:cxnLst>
                    <a:rect l="0" t="0" r="r" b="b"/>
                    <a:pathLst>
                      <a:path w="151" h="77">
                        <a:moveTo>
                          <a:pt x="117" y="0"/>
                        </a:moveTo>
                        <a:cubicBezTo>
                          <a:pt x="35" y="0"/>
                          <a:pt x="35" y="0"/>
                          <a:pt x="35" y="0"/>
                        </a:cubicBezTo>
                        <a:cubicBezTo>
                          <a:pt x="16" y="0"/>
                          <a:pt x="0" y="16"/>
                          <a:pt x="0" y="35"/>
                        </a:cubicBezTo>
                        <a:cubicBezTo>
                          <a:pt x="0" y="77"/>
                          <a:pt x="0" y="77"/>
                          <a:pt x="0" y="77"/>
                        </a:cubicBezTo>
                        <a:cubicBezTo>
                          <a:pt x="151" y="77"/>
                          <a:pt x="151" y="77"/>
                          <a:pt x="151" y="77"/>
                        </a:cubicBezTo>
                        <a:cubicBezTo>
                          <a:pt x="151" y="35"/>
                          <a:pt x="151" y="35"/>
                          <a:pt x="151" y="35"/>
                        </a:cubicBezTo>
                        <a:cubicBezTo>
                          <a:pt x="151" y="16"/>
                          <a:pt x="136" y="0"/>
                          <a:pt x="117"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sp>
                <p:nvSpPr>
                  <p:cNvPr id="17" name="Oval 16">
                    <a:extLst>
                      <a:ext uri="{FF2B5EF4-FFF2-40B4-BE49-F238E27FC236}">
                        <a16:creationId xmlns:a16="http://schemas.microsoft.com/office/drawing/2014/main" id="{EDA6AEAD-0ECE-7DB4-D057-7D513B665222}"/>
                      </a:ext>
                      <a:ext uri="{C183D7F6-B498-43B3-948B-1728B52AA6E4}">
                        <adec:decorative xmlns:adec="http://schemas.microsoft.com/office/drawing/2017/decorative" val="1"/>
                      </a:ext>
                    </a:extLst>
                  </p:cNvPr>
                  <p:cNvSpPr>
                    <a:spLocks noChangeArrowheads="1"/>
                  </p:cNvSpPr>
                  <p:nvPr/>
                </p:nvSpPr>
                <p:spPr bwMode="auto">
                  <a:xfrm>
                    <a:off x="1212214" y="1972326"/>
                    <a:ext cx="72762" cy="71971"/>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sp>
              <p:nvSpPr>
                <p:cNvPr id="15" name="Freeform 28">
                  <a:extLst>
                    <a:ext uri="{FF2B5EF4-FFF2-40B4-BE49-F238E27FC236}">
                      <a16:creationId xmlns:a16="http://schemas.microsoft.com/office/drawing/2014/main" id="{AADCA82E-4D94-77C5-5CA8-98BC915140ED}"/>
                    </a:ext>
                    <a:ext uri="{C183D7F6-B498-43B3-948B-1728B52AA6E4}">
                      <adec:decorative xmlns:adec="http://schemas.microsoft.com/office/drawing/2017/decorative" val="1"/>
                    </a:ext>
                  </a:extLst>
                </p:cNvPr>
                <p:cNvSpPr>
                  <a:spLocks/>
                </p:cNvSpPr>
                <p:nvPr/>
              </p:nvSpPr>
              <p:spPr bwMode="auto">
                <a:xfrm>
                  <a:off x="5031302" y="3198875"/>
                  <a:ext cx="82025" cy="94508"/>
                </a:xfrm>
                <a:custGeom>
                  <a:avLst/>
                  <a:gdLst>
                    <a:gd name="T0" fmla="*/ 23 w 23"/>
                    <a:gd name="T1" fmla="*/ 22 h 27"/>
                    <a:gd name="T2" fmla="*/ 1 w 23"/>
                    <a:gd name="T3" fmla="*/ 0 h 27"/>
                    <a:gd name="T4" fmla="*/ 0 w 23"/>
                    <a:gd name="T5" fmla="*/ 0 h 27"/>
                    <a:gd name="T6" fmla="*/ 0 w 23"/>
                    <a:gd name="T7" fmla="*/ 27 h 27"/>
                    <a:gd name="T8" fmla="*/ 23 w 23"/>
                    <a:gd name="T9" fmla="*/ 27 h 27"/>
                    <a:gd name="T10" fmla="*/ 23 w 23"/>
                    <a:gd name="T11" fmla="*/ 22 h 27"/>
                  </a:gdLst>
                  <a:ahLst/>
                  <a:cxnLst>
                    <a:cxn ang="0">
                      <a:pos x="T0" y="T1"/>
                    </a:cxn>
                    <a:cxn ang="0">
                      <a:pos x="T2" y="T3"/>
                    </a:cxn>
                    <a:cxn ang="0">
                      <a:pos x="T4" y="T5"/>
                    </a:cxn>
                    <a:cxn ang="0">
                      <a:pos x="T6" y="T7"/>
                    </a:cxn>
                    <a:cxn ang="0">
                      <a:pos x="T8" y="T9"/>
                    </a:cxn>
                    <a:cxn ang="0">
                      <a:pos x="T10" y="T11"/>
                    </a:cxn>
                  </a:cxnLst>
                  <a:rect l="0" t="0" r="r" b="b"/>
                  <a:pathLst>
                    <a:path w="23" h="27">
                      <a:moveTo>
                        <a:pt x="23" y="22"/>
                      </a:moveTo>
                      <a:cubicBezTo>
                        <a:pt x="23" y="10"/>
                        <a:pt x="14" y="0"/>
                        <a:pt x="1" y="0"/>
                      </a:cubicBezTo>
                      <a:cubicBezTo>
                        <a:pt x="1" y="0"/>
                        <a:pt x="0" y="0"/>
                        <a:pt x="0" y="0"/>
                      </a:cubicBezTo>
                      <a:cubicBezTo>
                        <a:pt x="0" y="26"/>
                        <a:pt x="0" y="27"/>
                        <a:pt x="0" y="27"/>
                      </a:cubicBezTo>
                      <a:cubicBezTo>
                        <a:pt x="8" y="27"/>
                        <a:pt x="16" y="27"/>
                        <a:pt x="23" y="27"/>
                      </a:cubicBezTo>
                      <a:cubicBezTo>
                        <a:pt x="23" y="22"/>
                        <a:pt x="23" y="22"/>
                        <a:pt x="23" y="22"/>
                      </a:cubicBezTo>
                      <a:close/>
                    </a:path>
                  </a:pathLst>
                </a:custGeom>
                <a:solidFill>
                  <a:srgbClr val="4CB1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E6B6CB26-35DF-E4FC-30A4-F7D5AC199B3C}"/>
                  </a:ext>
                </a:extLst>
              </p:cNvPr>
              <p:cNvGrpSpPr/>
              <p:nvPr/>
            </p:nvGrpSpPr>
            <p:grpSpPr>
              <a:xfrm>
                <a:off x="4791177" y="2725299"/>
                <a:ext cx="324620" cy="292851"/>
                <a:chOff x="4764983" y="2720537"/>
                <a:chExt cx="324620" cy="292851"/>
              </a:xfrm>
            </p:grpSpPr>
            <p:sp>
              <p:nvSpPr>
                <p:cNvPr id="11" name="Rectangle: Rounded Corners 10">
                  <a:extLst>
                    <a:ext uri="{FF2B5EF4-FFF2-40B4-BE49-F238E27FC236}">
                      <a16:creationId xmlns:a16="http://schemas.microsoft.com/office/drawing/2014/main" id="{8F1BA9D4-00B2-013C-58E3-001F1F70EF53}"/>
                    </a:ext>
                    <a:ext uri="{C183D7F6-B498-43B3-948B-1728B52AA6E4}">
                      <adec:decorative xmlns:adec="http://schemas.microsoft.com/office/drawing/2017/decorative" val="1"/>
                    </a:ext>
                  </a:extLst>
                </p:cNvPr>
                <p:cNvSpPr/>
                <p:nvPr/>
              </p:nvSpPr>
              <p:spPr bwMode="auto">
                <a:xfrm>
                  <a:off x="4764983" y="2720537"/>
                  <a:ext cx="324620" cy="238440"/>
                </a:xfrm>
                <a:prstGeom prst="roundRect">
                  <a:avLst>
                    <a:gd name="adj" fmla="val 23959"/>
                  </a:avLst>
                </a:prstGeom>
                <a:solidFill>
                  <a:srgbClr val="4CB1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12" name="Rectangle 128">
                  <a:extLst>
                    <a:ext uri="{FF2B5EF4-FFF2-40B4-BE49-F238E27FC236}">
                      <a16:creationId xmlns:a16="http://schemas.microsoft.com/office/drawing/2014/main" id="{224BF5B1-101E-CCFA-64E0-1F9916B066A7}"/>
                    </a:ext>
                    <a:ext uri="{C183D7F6-B498-43B3-948B-1728B52AA6E4}">
                      <adec:decorative xmlns:adec="http://schemas.microsoft.com/office/drawing/2017/decorative" val="1"/>
                    </a:ext>
                  </a:extLst>
                </p:cNvPr>
                <p:cNvSpPr/>
                <p:nvPr/>
              </p:nvSpPr>
              <p:spPr bwMode="auto">
                <a:xfrm>
                  <a:off x="4978226" y="2902011"/>
                  <a:ext cx="111377" cy="111377"/>
                </a:xfrm>
                <a:custGeom>
                  <a:avLst/>
                  <a:gdLst>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259812 h 259812"/>
                    <a:gd name="connsiteX4" fmla="*/ 0 w 259812"/>
                    <a:gd name="connsiteY4" fmla="*/ 0 h 259812"/>
                    <a:gd name="connsiteX0" fmla="*/ 0 w 259812"/>
                    <a:gd name="connsiteY0" fmla="*/ 0 h 259812"/>
                    <a:gd name="connsiteX1" fmla="*/ 259812 w 259812"/>
                    <a:gd name="connsiteY1" fmla="*/ 0 h 259812"/>
                    <a:gd name="connsiteX2" fmla="*/ 259812 w 259812"/>
                    <a:gd name="connsiteY2" fmla="*/ 259812 h 259812"/>
                    <a:gd name="connsiteX3" fmla="*/ 0 w 259812"/>
                    <a:gd name="connsiteY3" fmla="*/ 0 h 259812"/>
                  </a:gdLst>
                  <a:ahLst/>
                  <a:cxnLst>
                    <a:cxn ang="0">
                      <a:pos x="connsiteX0" y="connsiteY0"/>
                    </a:cxn>
                    <a:cxn ang="0">
                      <a:pos x="connsiteX1" y="connsiteY1"/>
                    </a:cxn>
                    <a:cxn ang="0">
                      <a:pos x="connsiteX2" y="connsiteY2"/>
                    </a:cxn>
                    <a:cxn ang="0">
                      <a:pos x="connsiteX3" y="connsiteY3"/>
                    </a:cxn>
                  </a:cxnLst>
                  <a:rect l="l" t="t" r="r" b="b"/>
                  <a:pathLst>
                    <a:path w="259812" h="259812">
                      <a:moveTo>
                        <a:pt x="0" y="0"/>
                      </a:moveTo>
                      <a:lnTo>
                        <a:pt x="259812" y="0"/>
                      </a:lnTo>
                      <a:lnTo>
                        <a:pt x="259812" y="259812"/>
                      </a:lnTo>
                      <a:lnTo>
                        <a:pt x="0" y="0"/>
                      </a:lnTo>
                      <a:close/>
                    </a:path>
                  </a:pathLst>
                </a:custGeom>
                <a:solidFill>
                  <a:srgbClr val="00BCF2"/>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grpSp>
        </p:grpSp>
        <p:sp>
          <p:nvSpPr>
            <p:cNvPr id="7" name="TextBox 6">
              <a:extLst>
                <a:ext uri="{FF2B5EF4-FFF2-40B4-BE49-F238E27FC236}">
                  <a16:creationId xmlns:a16="http://schemas.microsoft.com/office/drawing/2014/main" id="{62B8C993-E728-B9B9-070A-C6C58ECFDC04}"/>
                </a:ext>
                <a:ext uri="{C183D7F6-B498-43B3-948B-1728B52AA6E4}">
                  <adec:decorative xmlns:adec="http://schemas.microsoft.com/office/drawing/2017/decorative" val="1"/>
                </a:ext>
              </a:extLst>
            </p:cNvPr>
            <p:cNvSpPr txBox="1"/>
            <p:nvPr/>
          </p:nvSpPr>
          <p:spPr>
            <a:xfrm>
              <a:off x="3177969" y="2541141"/>
              <a:ext cx="853119"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User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Application</a:t>
              </a:r>
            </a:p>
          </p:txBody>
        </p:sp>
        <p:sp>
          <p:nvSpPr>
            <p:cNvPr id="8" name="TextBox 7">
              <a:extLst>
                <a:ext uri="{FF2B5EF4-FFF2-40B4-BE49-F238E27FC236}">
                  <a16:creationId xmlns:a16="http://schemas.microsoft.com/office/drawing/2014/main" id="{AF29694E-782A-AAFA-2B7C-03E6E19FABE3}"/>
                </a:ext>
              </a:extLst>
            </p:cNvPr>
            <p:cNvSpPr txBox="1"/>
            <p:nvPr/>
          </p:nvSpPr>
          <p:spPr>
            <a:xfrm>
              <a:off x="3302475" y="1745260"/>
              <a:ext cx="302159"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1" i="0" u="none" strike="noStrike" kern="1200" cap="none" spc="0" normalizeH="0" baseline="0" noProof="0">
                  <a:ln>
                    <a:noFill/>
                  </a:ln>
                  <a:effectLst/>
                  <a:uLnTx/>
                  <a:uFillTx/>
                  <a:latin typeface="Segoe UI"/>
                  <a:ea typeface="+mn-ea"/>
                  <a:cs typeface="+mn-cs"/>
                </a:rPr>
                <a:t>?</a:t>
              </a:r>
            </a:p>
          </p:txBody>
        </p:sp>
      </p:grpSp>
      <p:grpSp>
        <p:nvGrpSpPr>
          <p:cNvPr id="20" name="Group 19">
            <a:extLst>
              <a:ext uri="{FF2B5EF4-FFF2-40B4-BE49-F238E27FC236}">
                <a16:creationId xmlns:a16="http://schemas.microsoft.com/office/drawing/2014/main" id="{F17A6F85-72DF-33B4-F850-41134178F059}"/>
              </a:ext>
              <a:ext uri="{C183D7F6-B498-43B3-948B-1728B52AA6E4}">
                <adec:decorative xmlns:adec="http://schemas.microsoft.com/office/drawing/2017/decorative" val="1"/>
              </a:ext>
            </a:extLst>
          </p:cNvPr>
          <p:cNvGrpSpPr/>
          <p:nvPr/>
        </p:nvGrpSpPr>
        <p:grpSpPr>
          <a:xfrm>
            <a:off x="5220815" y="3606366"/>
            <a:ext cx="1828649" cy="1527879"/>
            <a:chOff x="6818382" y="3707782"/>
            <a:chExt cx="1828649" cy="1527879"/>
          </a:xfrm>
        </p:grpSpPr>
        <p:cxnSp>
          <p:nvCxnSpPr>
            <p:cNvPr id="21" name="Connector: Elbow 20">
              <a:extLst>
                <a:ext uri="{FF2B5EF4-FFF2-40B4-BE49-F238E27FC236}">
                  <a16:creationId xmlns:a16="http://schemas.microsoft.com/office/drawing/2014/main" id="{28B82364-E16E-01C5-E310-0FF169A1C2AF}"/>
                </a:ext>
              </a:extLst>
            </p:cNvPr>
            <p:cNvCxnSpPr>
              <a:cxnSpLocks/>
              <a:stCxn id="42" idx="2"/>
              <a:endCxn id="31" idx="1"/>
            </p:cNvCxnSpPr>
            <p:nvPr/>
          </p:nvCxnSpPr>
          <p:spPr>
            <a:xfrm rot="16200000" flipH="1">
              <a:off x="7310447" y="3215717"/>
              <a:ext cx="844520" cy="1828649"/>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99E64085-E117-DB82-9547-164CBFA60156}"/>
                </a:ext>
              </a:extLst>
            </p:cNvPr>
            <p:cNvGrpSpPr/>
            <p:nvPr/>
          </p:nvGrpSpPr>
          <p:grpSpPr>
            <a:xfrm>
              <a:off x="6911811" y="4511847"/>
              <a:ext cx="1020464" cy="723814"/>
              <a:chOff x="9026845" y="3398614"/>
              <a:chExt cx="1020464" cy="723814"/>
            </a:xfrm>
          </p:grpSpPr>
          <p:sp>
            <p:nvSpPr>
              <p:cNvPr id="23" name="TextBox 22">
                <a:extLst>
                  <a:ext uri="{FF2B5EF4-FFF2-40B4-BE49-F238E27FC236}">
                    <a16:creationId xmlns:a16="http://schemas.microsoft.com/office/drawing/2014/main" id="{88E93263-D9CC-8728-D61B-925A4E176483}"/>
                  </a:ext>
                  <a:ext uri="{C183D7F6-B498-43B3-948B-1728B52AA6E4}">
                    <adec:decorative xmlns:adec="http://schemas.microsoft.com/office/drawing/2017/decorative" val="1"/>
                  </a:ext>
                </a:extLst>
              </p:cNvPr>
              <p:cNvSpPr txBox="1"/>
              <p:nvPr/>
            </p:nvSpPr>
            <p:spPr>
              <a:xfrm>
                <a:off x="9026845" y="3398614"/>
                <a:ext cx="102046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N-Relevant Sections</a:t>
                </a:r>
              </a:p>
            </p:txBody>
          </p:sp>
          <p:pic>
            <p:nvPicPr>
              <p:cNvPr id="24" name="Picture 23">
                <a:extLst>
                  <a:ext uri="{FF2B5EF4-FFF2-40B4-BE49-F238E27FC236}">
                    <a16:creationId xmlns:a16="http://schemas.microsoft.com/office/drawing/2014/main" id="{3D9A211B-F3AE-DCA0-60FE-A076D1BD4EF2}"/>
                  </a:ext>
                </a:extLst>
              </p:cNvPr>
              <p:cNvPicPr>
                <a:picLocks noChangeAspect="1"/>
              </p:cNvPicPr>
              <p:nvPr/>
            </p:nvPicPr>
            <p:blipFill>
              <a:blip r:embed="rId3"/>
              <a:stretch>
                <a:fillRect/>
              </a:stretch>
            </p:blipFill>
            <p:spPr>
              <a:xfrm>
                <a:off x="9144753" y="3831073"/>
                <a:ext cx="234010" cy="283649"/>
              </a:xfrm>
              <a:prstGeom prst="rect">
                <a:avLst/>
              </a:prstGeom>
            </p:spPr>
          </p:pic>
          <p:pic>
            <p:nvPicPr>
              <p:cNvPr id="25" name="Picture 24">
                <a:extLst>
                  <a:ext uri="{FF2B5EF4-FFF2-40B4-BE49-F238E27FC236}">
                    <a16:creationId xmlns:a16="http://schemas.microsoft.com/office/drawing/2014/main" id="{02173564-4D5C-25C8-4F89-8FEB2559015F}"/>
                  </a:ext>
                </a:extLst>
              </p:cNvPr>
              <p:cNvPicPr>
                <a:picLocks noChangeAspect="1"/>
              </p:cNvPicPr>
              <p:nvPr/>
            </p:nvPicPr>
            <p:blipFill>
              <a:blip r:embed="rId3"/>
              <a:stretch>
                <a:fillRect/>
              </a:stretch>
            </p:blipFill>
            <p:spPr>
              <a:xfrm>
                <a:off x="9455132" y="3833764"/>
                <a:ext cx="234010" cy="283649"/>
              </a:xfrm>
              <a:prstGeom prst="rect">
                <a:avLst/>
              </a:prstGeom>
            </p:spPr>
          </p:pic>
          <p:pic>
            <p:nvPicPr>
              <p:cNvPr id="26" name="Picture 25">
                <a:extLst>
                  <a:ext uri="{FF2B5EF4-FFF2-40B4-BE49-F238E27FC236}">
                    <a16:creationId xmlns:a16="http://schemas.microsoft.com/office/drawing/2014/main" id="{A1BA1D86-0B08-DFC1-F36F-789C5B6406B4}"/>
                  </a:ext>
                </a:extLst>
              </p:cNvPr>
              <p:cNvPicPr>
                <a:picLocks noChangeAspect="1"/>
              </p:cNvPicPr>
              <p:nvPr/>
            </p:nvPicPr>
            <p:blipFill>
              <a:blip r:embed="rId3"/>
              <a:stretch>
                <a:fillRect/>
              </a:stretch>
            </p:blipFill>
            <p:spPr>
              <a:xfrm>
                <a:off x="9776829" y="3838779"/>
                <a:ext cx="234010" cy="283649"/>
              </a:xfrm>
              <a:prstGeom prst="rect">
                <a:avLst/>
              </a:prstGeom>
            </p:spPr>
          </p:pic>
        </p:grpSp>
      </p:grpSp>
      <p:sp>
        <p:nvSpPr>
          <p:cNvPr id="28" name="TextBox 27">
            <a:extLst>
              <a:ext uri="{FF2B5EF4-FFF2-40B4-BE49-F238E27FC236}">
                <a16:creationId xmlns:a16="http://schemas.microsoft.com/office/drawing/2014/main" id="{8F28E222-0349-EEC9-AF5C-12A1E7FBF356}"/>
              </a:ext>
              <a:ext uri="{C183D7F6-B498-43B3-948B-1728B52AA6E4}">
                <adec:decorative xmlns:adec="http://schemas.microsoft.com/office/drawing/2017/decorative" val="1"/>
              </a:ext>
            </a:extLst>
          </p:cNvPr>
          <p:cNvSpPr txBox="1"/>
          <p:nvPr/>
        </p:nvSpPr>
        <p:spPr>
          <a:xfrm>
            <a:off x="9228419" y="3606365"/>
            <a:ext cx="1233030"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Response: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Summarization,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Q&amp;A,  references, </a:t>
            </a:r>
            <a:br>
              <a:rPr kumimoji="0" lang="en-CA"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br>
            <a:r>
              <a:rPr kumimoji="0" lang="en-CA"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etc.</a:t>
            </a:r>
          </a:p>
        </p:txBody>
      </p:sp>
      <p:cxnSp>
        <p:nvCxnSpPr>
          <p:cNvPr id="29" name="Connector: Elbow 28">
            <a:extLst>
              <a:ext uri="{FF2B5EF4-FFF2-40B4-BE49-F238E27FC236}">
                <a16:creationId xmlns:a16="http://schemas.microsoft.com/office/drawing/2014/main" id="{63D38BCE-A7BC-1375-D04D-F2AD76507F87}"/>
              </a:ext>
            </a:extLst>
          </p:cNvPr>
          <p:cNvCxnSpPr>
            <a:cxnSpLocks/>
            <a:endCxn id="7" idx="2"/>
          </p:cNvCxnSpPr>
          <p:nvPr/>
        </p:nvCxnSpPr>
        <p:spPr>
          <a:xfrm flipV="1">
            <a:off x="8852730" y="3217704"/>
            <a:ext cx="236812" cy="1229315"/>
          </a:xfrm>
          <a:prstGeom prst="bentConnector2">
            <a:avLst/>
          </a:prstGeom>
          <a:ln w="12700">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0" name="Group 29" descr="Prompt">
            <a:extLst>
              <a:ext uri="{FF2B5EF4-FFF2-40B4-BE49-F238E27FC236}">
                <a16:creationId xmlns:a16="http://schemas.microsoft.com/office/drawing/2014/main" id="{A38D04A6-D135-745B-B19A-5603FEA66C04}"/>
              </a:ext>
            </a:extLst>
          </p:cNvPr>
          <p:cNvGrpSpPr/>
          <p:nvPr/>
        </p:nvGrpSpPr>
        <p:grpSpPr>
          <a:xfrm>
            <a:off x="6763491" y="4179057"/>
            <a:ext cx="1020464" cy="751773"/>
            <a:chOff x="7926958" y="3763240"/>
            <a:chExt cx="1020464" cy="751773"/>
          </a:xfrm>
        </p:grpSpPr>
        <p:pic>
          <p:nvPicPr>
            <p:cNvPr id="31" name="Picture 30">
              <a:extLst>
                <a:ext uri="{FF2B5EF4-FFF2-40B4-BE49-F238E27FC236}">
                  <a16:creationId xmlns:a16="http://schemas.microsoft.com/office/drawing/2014/main" id="{BB494EBF-B06B-1246-69EA-0C5FCB87D553}"/>
                </a:ext>
              </a:extLst>
            </p:cNvPr>
            <p:cNvPicPr>
              <a:picLocks noChangeAspect="1"/>
            </p:cNvPicPr>
            <p:nvPr/>
          </p:nvPicPr>
          <p:blipFill>
            <a:blip r:embed="rId4"/>
            <a:stretch>
              <a:fillRect/>
            </a:stretch>
          </p:blipFill>
          <p:spPr>
            <a:xfrm>
              <a:off x="8212932" y="3763240"/>
              <a:ext cx="448517" cy="543657"/>
            </a:xfrm>
            <a:prstGeom prst="rect">
              <a:avLst/>
            </a:prstGeom>
          </p:spPr>
        </p:pic>
        <p:sp>
          <p:nvSpPr>
            <p:cNvPr id="32" name="TextBox 31">
              <a:extLst>
                <a:ext uri="{FF2B5EF4-FFF2-40B4-BE49-F238E27FC236}">
                  <a16:creationId xmlns:a16="http://schemas.microsoft.com/office/drawing/2014/main" id="{80A2A0A3-6ACE-4668-FD6D-3019D11A7A8C}"/>
                </a:ext>
                <a:ext uri="{C183D7F6-B498-43B3-948B-1728B52AA6E4}">
                  <adec:decorative xmlns:adec="http://schemas.microsoft.com/office/drawing/2017/decorative" val="1"/>
                </a:ext>
              </a:extLst>
            </p:cNvPr>
            <p:cNvSpPr txBox="1"/>
            <p:nvPr/>
          </p:nvSpPr>
          <p:spPr>
            <a:xfrm>
              <a:off x="7926958" y="4268792"/>
              <a:ext cx="102046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Prompt</a:t>
              </a:r>
            </a:p>
          </p:txBody>
        </p:sp>
      </p:grpSp>
      <p:grpSp>
        <p:nvGrpSpPr>
          <p:cNvPr id="33" name="Group 32" descr="Search Query">
            <a:extLst>
              <a:ext uri="{FF2B5EF4-FFF2-40B4-BE49-F238E27FC236}">
                <a16:creationId xmlns:a16="http://schemas.microsoft.com/office/drawing/2014/main" id="{FF29F7EF-125F-42D7-1046-AF056668C1F9}"/>
              </a:ext>
            </a:extLst>
          </p:cNvPr>
          <p:cNvGrpSpPr/>
          <p:nvPr/>
        </p:nvGrpSpPr>
        <p:grpSpPr>
          <a:xfrm>
            <a:off x="5186380" y="1962541"/>
            <a:ext cx="3601109" cy="980195"/>
            <a:chOff x="6783944" y="2063957"/>
            <a:chExt cx="3601109" cy="980195"/>
          </a:xfrm>
        </p:grpSpPr>
        <p:cxnSp>
          <p:nvCxnSpPr>
            <p:cNvPr id="34" name="Connector: Elbow 33">
              <a:extLst>
                <a:ext uri="{FF2B5EF4-FFF2-40B4-BE49-F238E27FC236}">
                  <a16:creationId xmlns:a16="http://schemas.microsoft.com/office/drawing/2014/main" id="{3B7884CF-F3FD-ABCB-06B5-4FFD22009C55}"/>
                </a:ext>
              </a:extLst>
            </p:cNvPr>
            <p:cNvCxnSpPr>
              <a:cxnSpLocks/>
              <a:stCxn id="8" idx="1"/>
              <a:endCxn id="41" idx="0"/>
            </p:cNvCxnSpPr>
            <p:nvPr/>
          </p:nvCxnSpPr>
          <p:spPr>
            <a:xfrm rot="10800000" flipV="1">
              <a:off x="6783944" y="2367812"/>
              <a:ext cx="3601109" cy="676340"/>
            </a:xfrm>
            <a:prstGeom prst="bentConnector2">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B23D71F3-6F88-787C-9415-E1DDB981688E}"/>
                </a:ext>
              </a:extLst>
            </p:cNvPr>
            <p:cNvGrpSpPr/>
            <p:nvPr/>
          </p:nvGrpSpPr>
          <p:grpSpPr>
            <a:xfrm>
              <a:off x="7263729" y="2063957"/>
              <a:ext cx="2670052" cy="551844"/>
              <a:chOff x="7182039" y="1509457"/>
              <a:chExt cx="2284993" cy="551844"/>
            </a:xfrm>
          </p:grpSpPr>
          <p:sp>
            <p:nvSpPr>
              <p:cNvPr id="36" name="TextBox 35">
                <a:extLst>
                  <a:ext uri="{FF2B5EF4-FFF2-40B4-BE49-F238E27FC236}">
                    <a16:creationId xmlns:a16="http://schemas.microsoft.com/office/drawing/2014/main" id="{C0B43C85-9870-5F9A-783E-D51C16FC7EDE}"/>
                  </a:ext>
                  <a:ext uri="{C183D7F6-B498-43B3-948B-1728B52AA6E4}">
                    <adec:decorative xmlns:adec="http://schemas.microsoft.com/office/drawing/2017/decorative" val="1"/>
                  </a:ext>
                </a:extLst>
              </p:cNvPr>
              <p:cNvSpPr txBox="1"/>
              <p:nvPr/>
            </p:nvSpPr>
            <p:spPr>
              <a:xfrm>
                <a:off x="7182039" y="1535964"/>
                <a:ext cx="2284993" cy="525337"/>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CA" sz="1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Search query / questions </a:t>
                </a:r>
                <a:br>
                  <a:rPr kumimoji="0" lang="en-CA" sz="1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br>
                <a:r>
                  <a:rPr kumimoji="0" lang="en-CA" sz="10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(incl. filters, facets, scoring profiles, etc.)</a:t>
                </a:r>
              </a:p>
            </p:txBody>
          </p:sp>
          <p:pic>
            <p:nvPicPr>
              <p:cNvPr id="37" name="Picture 36">
                <a:extLst>
                  <a:ext uri="{FF2B5EF4-FFF2-40B4-BE49-F238E27FC236}">
                    <a16:creationId xmlns:a16="http://schemas.microsoft.com/office/drawing/2014/main" id="{5CD1552A-E87A-B01A-0819-696EB8E6E1AE}"/>
                  </a:ext>
                </a:extLst>
              </p:cNvPr>
              <p:cNvPicPr>
                <a:picLocks noChangeAspect="1"/>
              </p:cNvPicPr>
              <p:nvPr/>
            </p:nvPicPr>
            <p:blipFill>
              <a:blip r:embed="rId4"/>
              <a:stretch>
                <a:fillRect/>
              </a:stretch>
            </p:blipFill>
            <p:spPr>
              <a:xfrm>
                <a:off x="7461809" y="1509457"/>
                <a:ext cx="196521" cy="238207"/>
              </a:xfrm>
              <a:prstGeom prst="rect">
                <a:avLst/>
              </a:prstGeom>
            </p:spPr>
          </p:pic>
        </p:grpSp>
      </p:grpSp>
      <p:grpSp>
        <p:nvGrpSpPr>
          <p:cNvPr id="39" name="Group 38">
            <a:extLst>
              <a:ext uri="{FF2B5EF4-FFF2-40B4-BE49-F238E27FC236}">
                <a16:creationId xmlns:a16="http://schemas.microsoft.com/office/drawing/2014/main" id="{B10B9F44-4D0D-B0C9-81BF-571D2AA96902}"/>
              </a:ext>
            </a:extLst>
          </p:cNvPr>
          <p:cNvGrpSpPr/>
          <p:nvPr/>
        </p:nvGrpSpPr>
        <p:grpSpPr>
          <a:xfrm>
            <a:off x="4715956" y="2942736"/>
            <a:ext cx="1009719" cy="663630"/>
            <a:chOff x="8042069" y="3778793"/>
            <a:chExt cx="1009719" cy="663630"/>
          </a:xfrm>
        </p:grpSpPr>
        <p:pic>
          <p:nvPicPr>
            <p:cNvPr id="41" name="Picture 40">
              <a:extLst>
                <a:ext uri="{FF2B5EF4-FFF2-40B4-BE49-F238E27FC236}">
                  <a16:creationId xmlns:a16="http://schemas.microsoft.com/office/drawing/2014/main" id="{4E1E6D74-7DD8-BA94-8B1A-448B6855C030}"/>
                </a:ext>
              </a:extLst>
            </p:cNvPr>
            <p:cNvPicPr>
              <a:picLocks noChangeAspect="1"/>
            </p:cNvPicPr>
            <p:nvPr/>
          </p:nvPicPr>
          <p:blipFill>
            <a:blip r:embed="rId5"/>
            <a:stretch>
              <a:fillRect/>
            </a:stretch>
          </p:blipFill>
          <p:spPr>
            <a:xfrm>
              <a:off x="8279129" y="3778793"/>
              <a:ext cx="466725" cy="466725"/>
            </a:xfrm>
            <a:prstGeom prst="rect">
              <a:avLst/>
            </a:prstGeom>
          </p:spPr>
        </p:pic>
        <p:sp>
          <p:nvSpPr>
            <p:cNvPr id="42" name="Rectangle 41">
              <a:extLst>
                <a:ext uri="{FF2B5EF4-FFF2-40B4-BE49-F238E27FC236}">
                  <a16:creationId xmlns:a16="http://schemas.microsoft.com/office/drawing/2014/main" id="{95675967-5E78-DC94-B3B8-E6E241618B09}"/>
                </a:ext>
              </a:extLst>
            </p:cNvPr>
            <p:cNvSpPr/>
            <p:nvPr/>
          </p:nvSpPr>
          <p:spPr bwMode="auto">
            <a:xfrm>
              <a:off x="8042069" y="4068474"/>
              <a:ext cx="1009719" cy="373949"/>
            </a:xfrm>
            <a:prstGeom prst="rect">
              <a:avLst/>
            </a:prstGeom>
            <a:noFill/>
            <a:ln>
              <a:noFill/>
            </a:ln>
          </p:spPr>
          <p:txBody>
            <a:bodyPr wrap="square" lIns="0" tIns="219456" rIns="0" bIns="0" rtlCol="0" anchor="t">
              <a:spAutoFit/>
            </a:bodyPr>
            <a:lstStyle/>
            <a:p>
              <a:pPr marL="0" marR="0" lvl="0" indent="0" algn="ctr" defTabSz="896042" rtl="0" eaLnBrk="1" fontAlgn="base" latinLnBrk="0" hangingPunct="1">
                <a:lnSpc>
                  <a:spcPct val="90000"/>
                </a:lnSpc>
                <a:spcBef>
                  <a:spcPts val="300"/>
                </a:spcBef>
                <a:spcAft>
                  <a:spcPts val="0"/>
                </a:spcAft>
                <a:buClrTx/>
                <a:buSzTx/>
                <a:buFontTx/>
                <a:buNone/>
                <a:tabLst/>
                <a:defRPr/>
              </a:pPr>
              <a:r>
                <a:rPr kumimoji="0" lang="en-US" sz="1100" b="0" i="0" u="none" strike="noStrike" kern="0" cap="none" spc="0" normalizeH="0" baseline="0" noProof="0" dirty="0">
                  <a:ln>
                    <a:noFill/>
                  </a:ln>
                  <a:effectLst/>
                  <a:uLnTx/>
                  <a:uFillTx/>
                  <a:latin typeface="Segoe UI Semibold"/>
                  <a:ea typeface="+mn-ea"/>
                  <a:cs typeface="+mn-cs"/>
                </a:rPr>
                <a:t>Search Index</a:t>
              </a:r>
            </a:p>
          </p:txBody>
        </p:sp>
      </p:grpSp>
      <p:sp>
        <p:nvSpPr>
          <p:cNvPr id="43" name="TextBox 42">
            <a:extLst>
              <a:ext uri="{FF2B5EF4-FFF2-40B4-BE49-F238E27FC236}">
                <a16:creationId xmlns:a16="http://schemas.microsoft.com/office/drawing/2014/main" id="{05E3856D-EB2B-CCD9-DC0B-C244C293E1DB}"/>
              </a:ext>
            </a:extLst>
          </p:cNvPr>
          <p:cNvSpPr txBox="1"/>
          <p:nvPr/>
        </p:nvSpPr>
        <p:spPr>
          <a:xfrm>
            <a:off x="8198762" y="4171056"/>
            <a:ext cx="713292"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Azure OpenAI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effectLst/>
                <a:uLnTx/>
                <a:uFillTx/>
                <a:latin typeface="Segoe UI Semibold" panose="020B0702040204020203" pitchFamily="34" charset="0"/>
                <a:ea typeface="+mn-ea"/>
                <a:cs typeface="Segoe UI Semibold" panose="020B0702040204020203" pitchFamily="34" charset="0"/>
              </a:rPr>
              <a:t>Service</a:t>
            </a:r>
          </a:p>
        </p:txBody>
      </p:sp>
      <p:cxnSp>
        <p:nvCxnSpPr>
          <p:cNvPr id="44" name="Straight Arrow Connector 43">
            <a:extLst>
              <a:ext uri="{FF2B5EF4-FFF2-40B4-BE49-F238E27FC236}">
                <a16:creationId xmlns:a16="http://schemas.microsoft.com/office/drawing/2014/main" id="{E26B52E3-BE5E-C3E6-94A6-953390784556}"/>
              </a:ext>
              <a:ext uri="{C183D7F6-B498-43B3-948B-1728B52AA6E4}">
                <adec:decorative xmlns:adec="http://schemas.microsoft.com/office/drawing/2017/decorative" val="1"/>
              </a:ext>
            </a:extLst>
          </p:cNvPr>
          <p:cNvCxnSpPr>
            <a:stCxn id="31" idx="3"/>
            <a:endCxn id="43" idx="1"/>
          </p:cNvCxnSpPr>
          <p:nvPr/>
        </p:nvCxnSpPr>
        <p:spPr>
          <a:xfrm flipV="1">
            <a:off x="7497982" y="4448055"/>
            <a:ext cx="700780" cy="2831"/>
          </a:xfrm>
          <a:prstGeom prst="straightConnector1">
            <a:avLst/>
          </a:prstGeom>
          <a:ln>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2610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F9397E-9E86-56A8-E6D2-6D32168C2E3B}"/>
              </a:ext>
            </a:extLst>
          </p:cNvPr>
          <p:cNvSpPr/>
          <p:nvPr/>
        </p:nvSpPr>
        <p:spPr bwMode="auto">
          <a:xfrm>
            <a:off x="0" y="4441463"/>
            <a:ext cx="12261273" cy="1959337"/>
          </a:xfrm>
          <a:prstGeom prst="rect">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4A27BEE4-562C-F4BD-76D7-A29CD901188B}"/>
              </a:ext>
            </a:extLst>
          </p:cNvPr>
          <p:cNvSpPr/>
          <p:nvPr/>
        </p:nvSpPr>
        <p:spPr bwMode="auto">
          <a:xfrm>
            <a:off x="0" y="2756662"/>
            <a:ext cx="12261273" cy="1684802"/>
          </a:xfrm>
          <a:prstGeom prst="rect">
            <a:avLst/>
          </a:prstGeom>
          <a:solidFill>
            <a:srgbClr val="0764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CED2D89-2E36-827F-F9DD-8C12283DEB88}"/>
              </a:ext>
            </a:extLst>
          </p:cNvPr>
          <p:cNvSpPr/>
          <p:nvPr/>
        </p:nvSpPr>
        <p:spPr bwMode="auto">
          <a:xfrm>
            <a:off x="0" y="1255222"/>
            <a:ext cx="12192000" cy="1538883"/>
          </a:xfrm>
          <a:prstGeom prst="rect">
            <a:avLst/>
          </a:prstGeom>
          <a:solidFill>
            <a:srgbClr val="FF5C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E7788DD-653E-C4C8-12EA-D7EB0F6BF824}"/>
              </a:ext>
            </a:extLst>
          </p:cNvPr>
          <p:cNvSpPr>
            <a:spLocks noGrp="1"/>
          </p:cNvSpPr>
          <p:nvPr>
            <p:ph type="title"/>
          </p:nvPr>
        </p:nvSpPr>
        <p:spPr/>
        <p:txBody>
          <a:bodyPr/>
          <a:lstStyle/>
          <a:p>
            <a:r>
              <a:rPr lang="en-US" b="1" dirty="0" err="1">
                <a:latin typeface="Microsoft YaHei UI" panose="020B0503020204020204" pitchFamily="34" charset="-122"/>
                <a:ea typeface="Microsoft YaHei UI" panose="020B0503020204020204" pitchFamily="34" charset="-122"/>
              </a:rPr>
              <a:t>多语言支持</a:t>
            </a:r>
            <a:endParaRPr lang="en-US" b="1" dirty="0">
              <a:latin typeface="Microsoft YaHei UI" panose="020B0503020204020204" pitchFamily="34" charset="-122"/>
              <a:ea typeface="Microsoft YaHei UI" panose="020B0503020204020204" pitchFamily="34" charset="-122"/>
            </a:endParaRPr>
          </a:p>
        </p:txBody>
      </p:sp>
      <p:sp>
        <p:nvSpPr>
          <p:cNvPr id="3" name="Content Placeholder 2">
            <a:extLst>
              <a:ext uri="{FF2B5EF4-FFF2-40B4-BE49-F238E27FC236}">
                <a16:creationId xmlns:a16="http://schemas.microsoft.com/office/drawing/2014/main" id="{C2FBCE78-DE41-D33D-A655-B194767BB94D}"/>
              </a:ext>
            </a:extLst>
          </p:cNvPr>
          <p:cNvSpPr>
            <a:spLocks noGrp="1"/>
          </p:cNvSpPr>
          <p:nvPr>
            <p:ph sz="quarter" idx="10"/>
          </p:nvPr>
        </p:nvSpPr>
        <p:spPr>
          <a:xfrm>
            <a:off x="584200" y="1435100"/>
            <a:ext cx="4805233" cy="4550064"/>
          </a:xfrm>
        </p:spPr>
        <p:txBody>
          <a:bodyPr/>
          <a:lstStyle/>
          <a:p>
            <a:pPr marL="0" indent="0" algn="just">
              <a:buNone/>
            </a:pPr>
            <a:r>
              <a:rPr lang="en-US">
                <a:solidFill>
                  <a:srgbClr val="FFFFFF"/>
                </a:solidFill>
              </a:rPr>
              <a:t>Spanish: </a:t>
            </a:r>
          </a:p>
          <a:p>
            <a:pPr marL="0" indent="0" algn="just">
              <a:buNone/>
            </a:pPr>
            <a:r>
              <a:rPr lang="en-US">
                <a:solidFill>
                  <a:srgbClr val="FFFFFF"/>
                </a:solidFill>
                <a:hlinkClick r:id="rId2">
                  <a:extLst>
                    <a:ext uri="{A12FA001-AC4F-418D-AE19-62706E023703}">
                      <ahyp:hlinkClr xmlns:ahyp="http://schemas.microsoft.com/office/drawing/2018/hyperlinkcolor" val="tx"/>
                    </a:ext>
                  </a:extLst>
                </a:hlinkClick>
              </a:rPr>
              <a:t>aka.ms/RagHack2024Espanol</a:t>
            </a:r>
            <a:endParaRPr lang="en-US">
              <a:solidFill>
                <a:srgbClr val="FFFFFF"/>
              </a:solidFill>
            </a:endParaRPr>
          </a:p>
          <a:p>
            <a:pPr marL="0" indent="0">
              <a:buNone/>
            </a:pPr>
            <a:endParaRPr lang="en-US">
              <a:solidFill>
                <a:srgbClr val="FFFFFF"/>
              </a:solidFill>
            </a:endParaRPr>
          </a:p>
          <a:p>
            <a:pPr marL="0" indent="0">
              <a:buNone/>
            </a:pPr>
            <a:r>
              <a:rPr lang="en-US">
                <a:solidFill>
                  <a:srgbClr val="FFFFFF"/>
                </a:solidFill>
              </a:rPr>
              <a:t>Portuguese:</a:t>
            </a:r>
          </a:p>
          <a:p>
            <a:pPr marL="0" indent="0">
              <a:buNone/>
            </a:pPr>
            <a:r>
              <a:rPr lang="en-US">
                <a:solidFill>
                  <a:srgbClr val="FFFFFF"/>
                </a:solidFill>
                <a:hlinkClick r:id="rId3">
                  <a:extLst>
                    <a:ext uri="{A12FA001-AC4F-418D-AE19-62706E023703}">
                      <ahyp:hlinkClr xmlns:ahyp="http://schemas.microsoft.com/office/drawing/2018/hyperlinkcolor" val="tx"/>
                    </a:ext>
                  </a:extLst>
                </a:hlinkClick>
              </a:rPr>
              <a:t>aka.ms/S-1374</a:t>
            </a:r>
            <a:endParaRPr lang="en-US">
              <a:solidFill>
                <a:srgbClr val="FFFFFF"/>
              </a:solidFill>
            </a:endParaRPr>
          </a:p>
          <a:p>
            <a:pPr marL="0" indent="0">
              <a:buNone/>
            </a:pPr>
            <a:endParaRPr lang="en-US">
              <a:solidFill>
                <a:srgbClr val="FFFFFF"/>
              </a:solidFill>
            </a:endParaRPr>
          </a:p>
          <a:p>
            <a:pPr marL="0" indent="0">
              <a:buNone/>
            </a:pPr>
            <a:endParaRPr lang="en-US">
              <a:solidFill>
                <a:srgbClr val="FFFFFF"/>
              </a:solidFill>
            </a:endParaRPr>
          </a:p>
          <a:p>
            <a:pPr marL="0" indent="0">
              <a:buNone/>
            </a:pPr>
            <a:r>
              <a:rPr lang="en-US">
                <a:solidFill>
                  <a:srgbClr val="FFFFFF"/>
                </a:solidFill>
              </a:rPr>
              <a:t>Chinese: </a:t>
            </a:r>
          </a:p>
          <a:p>
            <a:pPr marL="0" indent="0">
              <a:buNone/>
            </a:pPr>
            <a:r>
              <a:rPr lang="en-US">
                <a:solidFill>
                  <a:srgbClr val="FFFFFF"/>
                </a:solidFill>
                <a:hlinkClick r:id="rId2">
                  <a:extLst>
                    <a:ext uri="{A12FA001-AC4F-418D-AE19-62706E023703}">
                      <ahyp:hlinkClr xmlns:ahyp="http://schemas.microsoft.com/office/drawing/2018/hyperlinkcolor" val="tx"/>
                    </a:ext>
                  </a:extLst>
                </a:hlinkClick>
              </a:rPr>
              <a:t>aka.ms/S-1380</a:t>
            </a:r>
            <a:endParaRPr lang="en-US">
              <a:solidFill>
                <a:srgbClr val="FFFFFF"/>
              </a:solidFill>
            </a:endParaRPr>
          </a:p>
        </p:txBody>
      </p:sp>
      <p:sp>
        <p:nvSpPr>
          <p:cNvPr id="4" name="TextBox 3">
            <a:extLst>
              <a:ext uri="{FF2B5EF4-FFF2-40B4-BE49-F238E27FC236}">
                <a16:creationId xmlns:a16="http://schemas.microsoft.com/office/drawing/2014/main" id="{380E8C7B-C66D-D798-2E97-EDBE29E094F3}"/>
              </a:ext>
            </a:extLst>
          </p:cNvPr>
          <p:cNvSpPr txBox="1"/>
          <p:nvPr/>
        </p:nvSpPr>
        <p:spPr>
          <a:xfrm>
            <a:off x="5756366" y="1580591"/>
            <a:ext cx="6341653"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RAG: Generación Aumentada de Recuperación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Prácticas recomendadas de Azure AI 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hlinkClick r:id="rId6">
                  <a:extLst>
                    <a:ext uri="{A12FA001-AC4F-418D-AE19-62706E023703}">
                      <ahyp:hlinkClr xmlns:ahyp="http://schemas.microsoft.com/office/drawing/2018/hyperlinkcolor" val="tx"/>
                    </a:ext>
                  </a:extLst>
                </a:hlinkClick>
              </a:rPr>
              <a:t>AI Multi-Agentes: Patrones, Problemas y Soluciones</a:t>
            </a:r>
            <a:endParaRPr kumimoji="0" lang="en-US" sz="2000" b="0" i="0" u="none" strike="noStrike" kern="1200" cap="none" spc="0" normalizeH="0" baseline="0" noProof="0" err="1">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5E98E38D-A38E-03E0-D8A8-7D7A3AF8ADAF}"/>
              </a:ext>
            </a:extLst>
          </p:cNvPr>
          <p:cNvSpPr txBox="1"/>
          <p:nvPr/>
        </p:nvSpPr>
        <p:spPr>
          <a:xfrm>
            <a:off x="5756366" y="2998605"/>
            <a:ext cx="6197961"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mn-cs"/>
                <a:hlinkClick r:id="rId7">
                  <a:extLst>
                    <a:ext uri="{A12FA001-AC4F-418D-AE19-62706E023703}">
                      <ahyp:hlinkClr xmlns:ahyp="http://schemas.microsoft.com/office/drawing/2018/hyperlinkcolor" val="tx"/>
                    </a:ext>
                  </a:extLst>
                </a:hlinkClick>
              </a:rPr>
              <a:t>RAG (Geração Aumentada de Busca) no 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mn-cs"/>
                <a:hlinkClick r:id="rId8">
                  <a:extLst>
                    <a:ext uri="{A12FA001-AC4F-418D-AE19-62706E023703}">
                      <ahyp:hlinkClr xmlns:ahyp="http://schemas.microsoft.com/office/drawing/2018/hyperlinkcolor" val="tx"/>
                    </a:ext>
                  </a:extLst>
                </a:hlinkClick>
              </a:rPr>
              <a:t>Construindo RAG com Azure AI Studio e Python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mn-cs"/>
                <a:hlinkClick r:id="rId9">
                  <a:extLst>
                    <a:ext uri="{A12FA001-AC4F-418D-AE19-62706E023703}">
                      <ahyp:hlinkClr xmlns:ahyp="http://schemas.microsoft.com/office/drawing/2018/hyperlinkcolor" val="tx"/>
                    </a:ext>
                  </a:extLst>
                </a:hlinkClick>
              </a:rPr>
              <a:t>Implantando RAG com .NET e Azure Developer CLI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mn-cs"/>
              <a:hlinkClick r:id="rId8">
                <a:extLst>
                  <a:ext uri="{A12FA001-AC4F-418D-AE19-62706E023703}">
                    <ahyp:hlinkClr xmlns:ahyp="http://schemas.microsoft.com/office/drawing/2018/hyperlinkcolor" val="tx"/>
                  </a:ext>
                </a:extLst>
              </a:hlinkClick>
            </a:endParaRPr>
          </a:p>
        </p:txBody>
      </p:sp>
      <p:sp>
        <p:nvSpPr>
          <p:cNvPr id="7" name="TextBox 6">
            <a:extLst>
              <a:ext uri="{FF2B5EF4-FFF2-40B4-BE49-F238E27FC236}">
                <a16:creationId xmlns:a16="http://schemas.microsoft.com/office/drawing/2014/main" id="{C63AB8E9-C139-B1AD-A27B-DA69C5A206E0}"/>
              </a:ext>
            </a:extLst>
          </p:cNvPr>
          <p:cNvSpPr txBox="1"/>
          <p:nvPr/>
        </p:nvSpPr>
        <p:spPr>
          <a:xfrm>
            <a:off x="5756366" y="4674433"/>
            <a:ext cx="6197961" cy="15388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a:ln>
                  <a:noFill/>
                </a:ln>
                <a:solidFill>
                  <a:srgbClr val="FFFFFF"/>
                </a:solidFill>
                <a:effectLst/>
                <a:uLnTx/>
                <a:uFillTx/>
                <a:latin typeface="Segoe UI"/>
                <a:ea typeface="+mn-ea"/>
                <a:cs typeface="+mn-cs"/>
                <a:hlinkClick r:id="rId10">
                  <a:extLst>
                    <a:ext uri="{A12FA001-AC4F-418D-AE19-62706E023703}">
                      <ahyp:hlinkClr xmlns:ahyp="http://schemas.microsoft.com/office/drawing/2018/hyperlinkcolor" val="tx"/>
                    </a:ext>
                  </a:extLst>
                </a:hlinkClick>
              </a:rPr>
              <a:t>Global RAG Hack Together</a:t>
            </a:r>
            <a:endParaRPr kumimoji="0" lang="en-US" sz="2000" b="0" i="0" u="sng"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a:ln>
                  <a:noFill/>
                </a:ln>
                <a:solidFill>
                  <a:srgbClr val="FFFFFF"/>
                </a:solidFill>
                <a:effectLst/>
                <a:uLnTx/>
                <a:uFillTx/>
                <a:latin typeface="Segoe UI"/>
                <a:ea typeface="+mn-ea"/>
                <a:cs typeface="+mn-cs"/>
                <a:hlinkClick r:id="rId11">
                  <a:extLst>
                    <a:ext uri="{A12FA001-AC4F-418D-AE19-62706E023703}">
                      <ahyp:hlinkClr xmlns:ahyp="http://schemas.microsoft.com/office/drawing/2018/hyperlinkcolor" val="tx"/>
                    </a:ext>
                  </a:extLst>
                </a:hlinkClick>
              </a:rPr>
              <a:t>Create RAG apps with Azure AI SDK</a:t>
            </a:r>
            <a:endParaRPr kumimoji="0" lang="en-US" sz="2000" b="0" i="0" u="sng"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a:ln>
                  <a:noFill/>
                </a:ln>
                <a:solidFill>
                  <a:srgbClr val="FFFFFF"/>
                </a:solidFill>
                <a:effectLst/>
                <a:uLnTx/>
                <a:uFillTx/>
                <a:latin typeface="Segoe UI"/>
                <a:ea typeface="+mn-ea"/>
                <a:cs typeface="+mn-cs"/>
                <a:hlinkClick r:id="rId12">
                  <a:extLst>
                    <a:ext uri="{A12FA001-AC4F-418D-AE19-62706E023703}">
                      <ahyp:hlinkClr xmlns:ahyp="http://schemas.microsoft.com/office/drawing/2018/hyperlinkcolor" val="tx"/>
                    </a:ext>
                  </a:extLst>
                </a:hlinkClick>
              </a:rPr>
              <a:t>Create RAG applications with AI Toolkit VSCode Extension</a:t>
            </a:r>
            <a:endParaRPr kumimoji="0" lang="en-US" sz="2000" b="0" i="0" u="sng"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sng" strike="noStrike" kern="1200" cap="none" spc="0" normalizeH="0" baseline="0" noProof="0">
                <a:ln>
                  <a:noFill/>
                </a:ln>
                <a:solidFill>
                  <a:srgbClr val="FFFFFF"/>
                </a:solidFill>
                <a:effectLst/>
                <a:uLnTx/>
                <a:uFillTx/>
                <a:latin typeface="Segoe UI"/>
                <a:ea typeface="+mn-ea"/>
                <a:cs typeface="+mn-cs"/>
                <a:hlinkClick r:id="rId13">
                  <a:extLst>
                    <a:ext uri="{A12FA001-AC4F-418D-AE19-62706E023703}">
                      <ahyp:hlinkClr xmlns:ahyp="http://schemas.microsoft.com/office/drawing/2018/hyperlinkcolor" val="tx"/>
                    </a:ext>
                  </a:extLst>
                </a:hlinkClick>
              </a:rPr>
              <a:t>Intro to GraphRAG</a:t>
            </a:r>
            <a:endParaRPr kumimoji="0" lang="en-US" sz="2000" b="0" i="0" u="none" strike="noStrike" kern="1200" cap="none" spc="0" normalizeH="0" baseline="0" noProof="0">
              <a:ln>
                <a:noFill/>
              </a:ln>
              <a:solidFill>
                <a:srgbClr val="FFFFFF"/>
              </a:solidFill>
              <a:effectLst/>
              <a:uLnTx/>
              <a:uFillTx/>
              <a:latin typeface="Segoe UI"/>
              <a:ea typeface="+mn-ea"/>
              <a:cs typeface="+mn-cs"/>
              <a:hlinkClick r:id="rId7">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875452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A50F0-299A-2CC8-0312-8CEB86EFF143}"/>
              </a:ext>
            </a:extLst>
          </p:cNvPr>
          <p:cNvSpPr>
            <a:spLocks noGrp="1"/>
          </p:cNvSpPr>
          <p:nvPr>
            <p:ph type="title"/>
          </p:nvPr>
        </p:nvSpPr>
        <p:spPr/>
        <p:txBody>
          <a:bodyPr vert="horz" wrap="square" lIns="0" tIns="0" rIns="0" bIns="0" rtlCol="0" anchor="t">
            <a:spAutoFit/>
          </a:bodyPr>
          <a:lstStyle/>
          <a:p>
            <a:pPr defTabSz="932742"/>
            <a:r>
              <a:rPr lang="en-US" dirty="0">
                <a:solidFill>
                  <a:schemeClr val="tx1"/>
                </a:solidFill>
              </a:rPr>
              <a:t>Model Catalog meets key enterprise requirements</a:t>
            </a:r>
          </a:p>
        </p:txBody>
      </p:sp>
      <p:sp>
        <p:nvSpPr>
          <p:cNvPr id="17" name="Text Placeholder 16">
            <a:extLst>
              <a:ext uri="{FF2B5EF4-FFF2-40B4-BE49-F238E27FC236}">
                <a16:creationId xmlns:a16="http://schemas.microsoft.com/office/drawing/2014/main" id="{2A8E6C2B-3EEC-94A7-642F-6BC69FBFC011}"/>
              </a:ext>
            </a:extLst>
          </p:cNvPr>
          <p:cNvSpPr>
            <a:spLocks noGrp="1"/>
          </p:cNvSpPr>
          <p:nvPr>
            <p:ph type="body" sz="quarter" idx="16"/>
          </p:nvPr>
        </p:nvSpPr>
        <p:spPr>
          <a:xfrm>
            <a:off x="1052356" y="4307537"/>
            <a:ext cx="3264408" cy="677108"/>
          </a:xfrm>
        </p:spPr>
        <p:txBody>
          <a:bodyPr/>
          <a:lstStyle/>
          <a:p>
            <a:r>
              <a:rPr lang="en-US"/>
              <a:t>Data privacy </a:t>
            </a:r>
          </a:p>
          <a:p>
            <a:endParaRPr lang="en-UA"/>
          </a:p>
        </p:txBody>
      </p:sp>
      <p:sp>
        <p:nvSpPr>
          <p:cNvPr id="18" name="Text Placeholder 17">
            <a:extLst>
              <a:ext uri="{FF2B5EF4-FFF2-40B4-BE49-F238E27FC236}">
                <a16:creationId xmlns:a16="http://schemas.microsoft.com/office/drawing/2014/main" id="{6FF4D55F-00EF-B631-F9E9-AD9318FAA1D7}"/>
              </a:ext>
            </a:extLst>
          </p:cNvPr>
          <p:cNvSpPr>
            <a:spLocks noGrp="1"/>
          </p:cNvSpPr>
          <p:nvPr>
            <p:ph type="body" sz="quarter" idx="17"/>
          </p:nvPr>
        </p:nvSpPr>
        <p:spPr>
          <a:xfrm>
            <a:off x="4253647" y="4294854"/>
            <a:ext cx="3264408" cy="338554"/>
          </a:xfrm>
        </p:spPr>
        <p:txBody>
          <a:bodyPr/>
          <a:lstStyle/>
          <a:p>
            <a:r>
              <a:rPr lang="en-US"/>
              <a:t>Security and Compliance</a:t>
            </a:r>
          </a:p>
        </p:txBody>
      </p:sp>
      <p:sp>
        <p:nvSpPr>
          <p:cNvPr id="19" name="Text Placeholder 18">
            <a:extLst>
              <a:ext uri="{FF2B5EF4-FFF2-40B4-BE49-F238E27FC236}">
                <a16:creationId xmlns:a16="http://schemas.microsoft.com/office/drawing/2014/main" id="{3D7D4FEE-C057-5C08-269C-FAE259180F02}"/>
              </a:ext>
            </a:extLst>
          </p:cNvPr>
          <p:cNvSpPr>
            <a:spLocks noGrp="1"/>
          </p:cNvSpPr>
          <p:nvPr>
            <p:ph type="body" sz="quarter" idx="18"/>
          </p:nvPr>
        </p:nvSpPr>
        <p:spPr>
          <a:xfrm>
            <a:off x="8622099" y="4294854"/>
            <a:ext cx="3264408" cy="677108"/>
          </a:xfrm>
        </p:spPr>
        <p:txBody>
          <a:bodyPr/>
          <a:lstStyle/>
          <a:p>
            <a:r>
              <a:rPr lang="en-US"/>
              <a:t>Responsible AI and</a:t>
            </a:r>
          </a:p>
          <a:p>
            <a:r>
              <a:rPr lang="en-US"/>
              <a:t>Content Safety</a:t>
            </a:r>
          </a:p>
        </p:txBody>
      </p:sp>
      <p:grpSp>
        <p:nvGrpSpPr>
          <p:cNvPr id="27" name="Group 26">
            <a:extLst>
              <a:ext uri="{FF2B5EF4-FFF2-40B4-BE49-F238E27FC236}">
                <a16:creationId xmlns:a16="http://schemas.microsoft.com/office/drawing/2014/main" id="{7F63FEE4-A7C0-29E6-6443-7A2438F7EB1A}"/>
              </a:ext>
              <a:ext uri="{C183D7F6-B498-43B3-948B-1728B52AA6E4}">
                <adec:decorative xmlns:adec="http://schemas.microsoft.com/office/drawing/2017/decorative" val="1"/>
              </a:ext>
            </a:extLst>
          </p:cNvPr>
          <p:cNvGrpSpPr/>
          <p:nvPr/>
        </p:nvGrpSpPr>
        <p:grpSpPr>
          <a:xfrm>
            <a:off x="4985166" y="2693502"/>
            <a:ext cx="1523267" cy="1433451"/>
            <a:chOff x="4313282" y="3098742"/>
            <a:chExt cx="670054" cy="670054"/>
          </a:xfrm>
        </p:grpSpPr>
        <p:sp>
          <p:nvSpPr>
            <p:cNvPr id="4" name="Oval 3">
              <a:extLst>
                <a:ext uri="{FF2B5EF4-FFF2-40B4-BE49-F238E27FC236}">
                  <a16:creationId xmlns:a16="http://schemas.microsoft.com/office/drawing/2014/main" id="{4D687182-1A31-6EB3-4DF8-3532A920CF75}"/>
                </a:ext>
              </a:extLst>
            </p:cNvPr>
            <p:cNvSpPr/>
            <p:nvPr/>
          </p:nvSpPr>
          <p:spPr bwMode="auto">
            <a:xfrm>
              <a:off x="4313282" y="3098742"/>
              <a:ext cx="670054" cy="67005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mj-lt"/>
              </a:endParaRPr>
            </a:p>
          </p:txBody>
        </p:sp>
        <p:sp>
          <p:nvSpPr>
            <p:cNvPr id="5" name="Graphic 8">
              <a:extLst>
                <a:ext uri="{FF2B5EF4-FFF2-40B4-BE49-F238E27FC236}">
                  <a16:creationId xmlns:a16="http://schemas.microsoft.com/office/drawing/2014/main" id="{146CDFC6-4FD6-B642-1A96-EF741D95C478}"/>
                </a:ext>
                <a:ext uri="{C183D7F6-B498-43B3-948B-1728B52AA6E4}">
                  <adec:decorative xmlns:adec="http://schemas.microsoft.com/office/drawing/2017/decorative" val="1"/>
                </a:ext>
              </a:extLst>
            </p:cNvPr>
            <p:cNvSpPr/>
            <p:nvPr/>
          </p:nvSpPr>
          <p:spPr>
            <a:xfrm>
              <a:off x="4482814" y="3249883"/>
              <a:ext cx="330992" cy="367772"/>
            </a:xfrm>
            <a:custGeom>
              <a:avLst/>
              <a:gdLst>
                <a:gd name="connsiteX0" fmla="*/ 267395 w 509324"/>
                <a:gd name="connsiteY0" fmla="*/ 4244 h 565922"/>
                <a:gd name="connsiteX1" fmla="*/ 488102 w 509324"/>
                <a:gd name="connsiteY1" fmla="*/ 84887 h 565922"/>
                <a:gd name="connsiteX2" fmla="*/ 509324 w 509324"/>
                <a:gd name="connsiteY2" fmla="*/ 106109 h 565922"/>
                <a:gd name="connsiteX3" fmla="*/ 509324 w 509324"/>
                <a:gd name="connsiteY3" fmla="*/ 254662 h 565922"/>
                <a:gd name="connsiteX4" fmla="*/ 262443 w 509324"/>
                <a:gd name="connsiteY4" fmla="*/ 564444 h 565922"/>
                <a:gd name="connsiteX5" fmla="*/ 246881 w 509324"/>
                <a:gd name="connsiteY5" fmla="*/ 564444 h 565922"/>
                <a:gd name="connsiteX6" fmla="*/ 0 w 509324"/>
                <a:gd name="connsiteY6" fmla="*/ 254662 h 565922"/>
                <a:gd name="connsiteX7" fmla="*/ 0 w 509324"/>
                <a:gd name="connsiteY7" fmla="*/ 106109 h 565922"/>
                <a:gd name="connsiteX8" fmla="*/ 21222 w 509324"/>
                <a:gd name="connsiteY8" fmla="*/ 84887 h 565922"/>
                <a:gd name="connsiteX9" fmla="*/ 241929 w 509324"/>
                <a:gd name="connsiteY9" fmla="*/ 4244 h 565922"/>
                <a:gd name="connsiteX10" fmla="*/ 267395 w 509324"/>
                <a:gd name="connsiteY10" fmla="*/ 4244 h 565922"/>
                <a:gd name="connsiteX11" fmla="*/ 254662 w 509324"/>
                <a:gd name="connsiteY11" fmla="*/ 396141 h 565922"/>
                <a:gd name="connsiteX12" fmla="*/ 233440 w 509324"/>
                <a:gd name="connsiteY12" fmla="*/ 417363 h 565922"/>
                <a:gd name="connsiteX13" fmla="*/ 254662 w 509324"/>
                <a:gd name="connsiteY13" fmla="*/ 438585 h 565922"/>
                <a:gd name="connsiteX14" fmla="*/ 275884 w 509324"/>
                <a:gd name="connsiteY14" fmla="*/ 417363 h 565922"/>
                <a:gd name="connsiteX15" fmla="*/ 254662 w 509324"/>
                <a:gd name="connsiteY15" fmla="*/ 396141 h 565922"/>
                <a:gd name="connsiteX16" fmla="*/ 254662 w 509324"/>
                <a:gd name="connsiteY16" fmla="*/ 140970 h 565922"/>
                <a:gd name="connsiteX17" fmla="*/ 233638 w 509324"/>
                <a:gd name="connsiteY17" fmla="*/ 159305 h 565922"/>
                <a:gd name="connsiteX18" fmla="*/ 233440 w 509324"/>
                <a:gd name="connsiteY18" fmla="*/ 162191 h 565922"/>
                <a:gd name="connsiteX19" fmla="*/ 233440 w 509324"/>
                <a:gd name="connsiteY19" fmla="*/ 346114 h 565922"/>
                <a:gd name="connsiteX20" fmla="*/ 233638 w 509324"/>
                <a:gd name="connsiteY20" fmla="*/ 349000 h 565922"/>
                <a:gd name="connsiteX21" fmla="*/ 257555 w 509324"/>
                <a:gd name="connsiteY21" fmla="*/ 367131 h 565922"/>
                <a:gd name="connsiteX22" fmla="*/ 275686 w 509324"/>
                <a:gd name="connsiteY22" fmla="*/ 349000 h 565922"/>
                <a:gd name="connsiteX23" fmla="*/ 275884 w 509324"/>
                <a:gd name="connsiteY23" fmla="*/ 346114 h 565922"/>
                <a:gd name="connsiteX24" fmla="*/ 275884 w 509324"/>
                <a:gd name="connsiteY24" fmla="*/ 162191 h 565922"/>
                <a:gd name="connsiteX25" fmla="*/ 275686 w 509324"/>
                <a:gd name="connsiteY25" fmla="*/ 159305 h 565922"/>
                <a:gd name="connsiteX26" fmla="*/ 254662 w 509324"/>
                <a:gd name="connsiteY26" fmla="*/ 140970 h 56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9324" h="565922">
                  <a:moveTo>
                    <a:pt x="267395" y="4244"/>
                  </a:moveTo>
                  <a:cubicBezTo>
                    <a:pt x="339323" y="58204"/>
                    <a:pt x="412751" y="84887"/>
                    <a:pt x="488102" y="84887"/>
                  </a:cubicBezTo>
                  <a:cubicBezTo>
                    <a:pt x="499823" y="84887"/>
                    <a:pt x="509324" y="94389"/>
                    <a:pt x="509324" y="106109"/>
                  </a:cubicBezTo>
                  <a:lnTo>
                    <a:pt x="509324" y="254662"/>
                  </a:lnTo>
                  <a:cubicBezTo>
                    <a:pt x="509324" y="396169"/>
                    <a:pt x="425625" y="500156"/>
                    <a:pt x="262443" y="564444"/>
                  </a:cubicBezTo>
                  <a:cubicBezTo>
                    <a:pt x="257443" y="566415"/>
                    <a:pt x="251881" y="566415"/>
                    <a:pt x="246881" y="564444"/>
                  </a:cubicBezTo>
                  <a:cubicBezTo>
                    <a:pt x="83699" y="500156"/>
                    <a:pt x="0" y="396141"/>
                    <a:pt x="0" y="254662"/>
                  </a:cubicBezTo>
                  <a:lnTo>
                    <a:pt x="0" y="106109"/>
                  </a:lnTo>
                  <a:cubicBezTo>
                    <a:pt x="0" y="94389"/>
                    <a:pt x="9501" y="84887"/>
                    <a:pt x="21222" y="84887"/>
                  </a:cubicBezTo>
                  <a:cubicBezTo>
                    <a:pt x="96574" y="84887"/>
                    <a:pt x="170001" y="58204"/>
                    <a:pt x="241929" y="4244"/>
                  </a:cubicBezTo>
                  <a:cubicBezTo>
                    <a:pt x="249475" y="-1415"/>
                    <a:pt x="259850" y="-1415"/>
                    <a:pt x="267395" y="4244"/>
                  </a:cubicBezTo>
                  <a:close/>
                  <a:moveTo>
                    <a:pt x="254662" y="396141"/>
                  </a:moveTo>
                  <a:cubicBezTo>
                    <a:pt x="242942" y="396141"/>
                    <a:pt x="233440" y="405642"/>
                    <a:pt x="233440" y="417363"/>
                  </a:cubicBezTo>
                  <a:cubicBezTo>
                    <a:pt x="233440" y="429083"/>
                    <a:pt x="242942" y="438585"/>
                    <a:pt x="254662" y="438585"/>
                  </a:cubicBezTo>
                  <a:cubicBezTo>
                    <a:pt x="266383" y="438585"/>
                    <a:pt x="275884" y="429083"/>
                    <a:pt x="275884" y="417363"/>
                  </a:cubicBezTo>
                  <a:cubicBezTo>
                    <a:pt x="275884" y="405642"/>
                    <a:pt x="266383" y="396141"/>
                    <a:pt x="254662" y="396141"/>
                  </a:cubicBezTo>
                  <a:close/>
                  <a:moveTo>
                    <a:pt x="254662" y="140970"/>
                  </a:moveTo>
                  <a:cubicBezTo>
                    <a:pt x="244057" y="140970"/>
                    <a:pt x="235081" y="148799"/>
                    <a:pt x="233638" y="159305"/>
                  </a:cubicBezTo>
                  <a:lnTo>
                    <a:pt x="233440" y="162191"/>
                  </a:lnTo>
                  <a:lnTo>
                    <a:pt x="233440" y="346114"/>
                  </a:lnTo>
                  <a:lnTo>
                    <a:pt x="233638" y="349000"/>
                  </a:lnTo>
                  <a:cubicBezTo>
                    <a:pt x="235236" y="360611"/>
                    <a:pt x="245944" y="368729"/>
                    <a:pt x="257555" y="367131"/>
                  </a:cubicBezTo>
                  <a:cubicBezTo>
                    <a:pt x="266979" y="365835"/>
                    <a:pt x="274389" y="358425"/>
                    <a:pt x="275686" y="349000"/>
                  </a:cubicBezTo>
                  <a:lnTo>
                    <a:pt x="275884" y="346114"/>
                  </a:lnTo>
                  <a:lnTo>
                    <a:pt x="275884" y="162191"/>
                  </a:lnTo>
                  <a:lnTo>
                    <a:pt x="275686" y="159305"/>
                  </a:lnTo>
                  <a:cubicBezTo>
                    <a:pt x="274244" y="148799"/>
                    <a:pt x="265267" y="140970"/>
                    <a:pt x="254662" y="140970"/>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endParaRPr lang="en-US"/>
            </a:p>
          </p:txBody>
        </p:sp>
      </p:grpSp>
      <p:grpSp>
        <p:nvGrpSpPr>
          <p:cNvPr id="26" name="Group 25">
            <a:extLst>
              <a:ext uri="{FF2B5EF4-FFF2-40B4-BE49-F238E27FC236}">
                <a16:creationId xmlns:a16="http://schemas.microsoft.com/office/drawing/2014/main" id="{97B8D4EC-41BC-257D-DAD8-4EB59F952657}"/>
              </a:ext>
              <a:ext uri="{C183D7F6-B498-43B3-948B-1728B52AA6E4}">
                <adec:decorative xmlns:adec="http://schemas.microsoft.com/office/drawing/2017/decorative" val="1"/>
              </a:ext>
            </a:extLst>
          </p:cNvPr>
          <p:cNvGrpSpPr/>
          <p:nvPr/>
        </p:nvGrpSpPr>
        <p:grpSpPr>
          <a:xfrm>
            <a:off x="1050967" y="2693502"/>
            <a:ext cx="1523267" cy="1433451"/>
            <a:chOff x="593768" y="3156896"/>
            <a:chExt cx="731520" cy="731520"/>
          </a:xfrm>
        </p:grpSpPr>
        <p:sp>
          <p:nvSpPr>
            <p:cNvPr id="6" name="Oval 5">
              <a:extLst>
                <a:ext uri="{FF2B5EF4-FFF2-40B4-BE49-F238E27FC236}">
                  <a16:creationId xmlns:a16="http://schemas.microsoft.com/office/drawing/2014/main" id="{85DE7178-B69F-AB0A-325E-7301CFA1581A}"/>
                </a:ext>
                <a:ext uri="{C183D7F6-B498-43B3-948B-1728B52AA6E4}">
                  <adec:decorative xmlns:adec="http://schemas.microsoft.com/office/drawing/2017/decorative" val="1"/>
                </a:ext>
              </a:extLst>
            </p:cNvPr>
            <p:cNvSpPr/>
            <p:nvPr/>
          </p:nvSpPr>
          <p:spPr bwMode="auto">
            <a:xfrm>
              <a:off x="593768" y="3156896"/>
              <a:ext cx="731520" cy="73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mj-lt"/>
              </a:endParaRPr>
            </a:p>
          </p:txBody>
        </p:sp>
        <p:pic>
          <p:nvPicPr>
            <p:cNvPr id="7" name="Graphic 6">
              <a:extLst>
                <a:ext uri="{FF2B5EF4-FFF2-40B4-BE49-F238E27FC236}">
                  <a16:creationId xmlns:a16="http://schemas.microsoft.com/office/drawing/2014/main" id="{56DF1520-EF4E-F1F4-86E7-183A1A7397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4564" y="3324979"/>
              <a:ext cx="409928" cy="374826"/>
            </a:xfrm>
            <a:prstGeom prst="rect">
              <a:avLst/>
            </a:prstGeom>
          </p:spPr>
        </p:pic>
      </p:grpSp>
      <p:grpSp>
        <p:nvGrpSpPr>
          <p:cNvPr id="31" name="Group 30">
            <a:extLst>
              <a:ext uri="{FF2B5EF4-FFF2-40B4-BE49-F238E27FC236}">
                <a16:creationId xmlns:a16="http://schemas.microsoft.com/office/drawing/2014/main" id="{DEB30BE6-87D1-F6CC-AB22-2DEA35BD0056}"/>
              </a:ext>
              <a:ext uri="{C183D7F6-B498-43B3-948B-1728B52AA6E4}">
                <adec:decorative xmlns:adec="http://schemas.microsoft.com/office/drawing/2017/decorative" val="1"/>
              </a:ext>
            </a:extLst>
          </p:cNvPr>
          <p:cNvGrpSpPr/>
          <p:nvPr/>
        </p:nvGrpSpPr>
        <p:grpSpPr>
          <a:xfrm>
            <a:off x="8898144" y="2693502"/>
            <a:ext cx="1523267" cy="1433451"/>
            <a:chOff x="9940201" y="2826250"/>
            <a:chExt cx="670054" cy="670054"/>
          </a:xfrm>
        </p:grpSpPr>
        <p:sp>
          <p:nvSpPr>
            <p:cNvPr id="29" name="Oval 28">
              <a:extLst>
                <a:ext uri="{FF2B5EF4-FFF2-40B4-BE49-F238E27FC236}">
                  <a16:creationId xmlns:a16="http://schemas.microsoft.com/office/drawing/2014/main" id="{8B992A79-EB78-BE51-292A-209A5B44A5EA}"/>
                </a:ext>
              </a:extLst>
            </p:cNvPr>
            <p:cNvSpPr/>
            <p:nvPr/>
          </p:nvSpPr>
          <p:spPr bwMode="auto">
            <a:xfrm>
              <a:off x="9940201" y="2826250"/>
              <a:ext cx="670054" cy="67005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mj-lt"/>
              </a:endParaRPr>
            </a:p>
          </p:txBody>
        </p:sp>
        <p:sp>
          <p:nvSpPr>
            <p:cNvPr id="30" name="Graphic 20">
              <a:extLst>
                <a:ext uri="{FF2B5EF4-FFF2-40B4-BE49-F238E27FC236}">
                  <a16:creationId xmlns:a16="http://schemas.microsoft.com/office/drawing/2014/main" id="{34061D35-74A3-2997-90B2-AE29F511C086}"/>
                </a:ext>
                <a:ext uri="{C183D7F6-B498-43B3-948B-1728B52AA6E4}">
                  <adec:decorative xmlns:adec="http://schemas.microsoft.com/office/drawing/2017/decorative" val="1"/>
                </a:ext>
              </a:extLst>
            </p:cNvPr>
            <p:cNvSpPr/>
            <p:nvPr/>
          </p:nvSpPr>
          <p:spPr>
            <a:xfrm>
              <a:off x="10094793" y="2985138"/>
              <a:ext cx="360871" cy="352279"/>
            </a:xfrm>
            <a:custGeom>
              <a:avLst/>
              <a:gdLst>
                <a:gd name="connsiteX0" fmla="*/ 235899 w 508090"/>
                <a:gd name="connsiteY0" fmla="*/ 0 h 495993"/>
                <a:gd name="connsiteX1" fmla="*/ 254045 w 508090"/>
                <a:gd name="connsiteY1" fmla="*/ 18146 h 495993"/>
                <a:gd name="connsiteX2" fmla="*/ 254045 w 508090"/>
                <a:gd name="connsiteY2" fmla="*/ 24195 h 495993"/>
                <a:gd name="connsiteX3" fmla="*/ 405263 w 508090"/>
                <a:gd name="connsiteY3" fmla="*/ 24195 h 495993"/>
                <a:gd name="connsiteX4" fmla="*/ 483896 w 508090"/>
                <a:gd name="connsiteY4" fmla="*/ 102828 h 495993"/>
                <a:gd name="connsiteX5" fmla="*/ 483896 w 508090"/>
                <a:gd name="connsiteY5" fmla="*/ 266143 h 495993"/>
                <a:gd name="connsiteX6" fmla="*/ 477654 w 508090"/>
                <a:gd name="connsiteY6" fmla="*/ 266143 h 495993"/>
                <a:gd name="connsiteX7" fmla="*/ 393177 w 508090"/>
                <a:gd name="connsiteY7" fmla="*/ 169562 h 495993"/>
                <a:gd name="connsiteX8" fmla="*/ 296597 w 508090"/>
                <a:gd name="connsiteY8" fmla="*/ 254038 h 495993"/>
                <a:gd name="connsiteX9" fmla="*/ 325444 w 508090"/>
                <a:gd name="connsiteY9" fmla="*/ 326630 h 495993"/>
                <a:gd name="connsiteX10" fmla="*/ 302435 w 508090"/>
                <a:gd name="connsiteY10" fmla="*/ 326630 h 495993"/>
                <a:gd name="connsiteX11" fmla="*/ 241948 w 508090"/>
                <a:gd name="connsiteY11" fmla="*/ 387117 h 495993"/>
                <a:gd name="connsiteX12" fmla="*/ 241948 w 508090"/>
                <a:gd name="connsiteY12" fmla="*/ 399214 h 495993"/>
                <a:gd name="connsiteX13" fmla="*/ 242674 w 508090"/>
                <a:gd name="connsiteY13" fmla="*/ 411311 h 495993"/>
                <a:gd name="connsiteX14" fmla="*/ 183880 w 508090"/>
                <a:gd name="connsiteY14" fmla="*/ 411311 h 495993"/>
                <a:gd name="connsiteX15" fmla="*/ 128837 w 508090"/>
                <a:gd name="connsiteY15" fmla="*/ 477363 h 495993"/>
                <a:gd name="connsiteX16" fmla="*/ 103275 w 508090"/>
                <a:gd name="connsiteY16" fmla="*/ 479698 h 495993"/>
                <a:gd name="connsiteX17" fmla="*/ 100941 w 508090"/>
                <a:gd name="connsiteY17" fmla="*/ 454136 h 495993"/>
                <a:gd name="connsiteX18" fmla="*/ 136652 w 508090"/>
                <a:gd name="connsiteY18" fmla="*/ 411311 h 495993"/>
                <a:gd name="connsiteX19" fmla="*/ 78633 w 508090"/>
                <a:gd name="connsiteY19" fmla="*/ 411311 h 495993"/>
                <a:gd name="connsiteX20" fmla="*/ 0 w 508090"/>
                <a:gd name="connsiteY20" fmla="*/ 332678 h 495993"/>
                <a:gd name="connsiteX21" fmla="*/ 0 w 508090"/>
                <a:gd name="connsiteY21" fmla="*/ 102828 h 495993"/>
                <a:gd name="connsiteX22" fmla="*/ 78633 w 508090"/>
                <a:gd name="connsiteY22" fmla="*/ 24195 h 495993"/>
                <a:gd name="connsiteX23" fmla="*/ 217753 w 508090"/>
                <a:gd name="connsiteY23" fmla="*/ 24195 h 495993"/>
                <a:gd name="connsiteX24" fmla="*/ 217753 w 508090"/>
                <a:gd name="connsiteY24" fmla="*/ 18146 h 495993"/>
                <a:gd name="connsiteX25" fmla="*/ 235899 w 508090"/>
                <a:gd name="connsiteY25" fmla="*/ 0 h 495993"/>
                <a:gd name="connsiteX26" fmla="*/ 96779 w 508090"/>
                <a:gd name="connsiteY26" fmla="*/ 139120 h 495993"/>
                <a:gd name="connsiteX27" fmla="*/ 114925 w 508090"/>
                <a:gd name="connsiteY27" fmla="*/ 157266 h 495993"/>
                <a:gd name="connsiteX28" fmla="*/ 211704 w 508090"/>
                <a:gd name="connsiteY28" fmla="*/ 157266 h 495993"/>
                <a:gd name="connsiteX29" fmla="*/ 229851 w 508090"/>
                <a:gd name="connsiteY29" fmla="*/ 139120 h 495993"/>
                <a:gd name="connsiteX30" fmla="*/ 211704 w 508090"/>
                <a:gd name="connsiteY30" fmla="*/ 120974 h 495993"/>
                <a:gd name="connsiteX31" fmla="*/ 114925 w 508090"/>
                <a:gd name="connsiteY31" fmla="*/ 120974 h 495993"/>
                <a:gd name="connsiteX32" fmla="*/ 96779 w 508090"/>
                <a:gd name="connsiteY32" fmla="*/ 139120 h 495993"/>
                <a:gd name="connsiteX33" fmla="*/ 114925 w 508090"/>
                <a:gd name="connsiteY33" fmla="*/ 193558 h 495993"/>
                <a:gd name="connsiteX34" fmla="*/ 96779 w 508090"/>
                <a:gd name="connsiteY34" fmla="*/ 211704 h 495993"/>
                <a:gd name="connsiteX35" fmla="*/ 114925 w 508090"/>
                <a:gd name="connsiteY35" fmla="*/ 229851 h 495993"/>
                <a:gd name="connsiteX36" fmla="*/ 272191 w 508090"/>
                <a:gd name="connsiteY36" fmla="*/ 229851 h 495993"/>
                <a:gd name="connsiteX37" fmla="*/ 290338 w 508090"/>
                <a:gd name="connsiteY37" fmla="*/ 211704 h 495993"/>
                <a:gd name="connsiteX38" fmla="*/ 272191 w 508090"/>
                <a:gd name="connsiteY38" fmla="*/ 193558 h 495993"/>
                <a:gd name="connsiteX39" fmla="*/ 114925 w 508090"/>
                <a:gd name="connsiteY39" fmla="*/ 193558 h 495993"/>
                <a:gd name="connsiteX40" fmla="*/ 96779 w 508090"/>
                <a:gd name="connsiteY40" fmla="*/ 284289 h 495993"/>
                <a:gd name="connsiteX41" fmla="*/ 114925 w 508090"/>
                <a:gd name="connsiteY41" fmla="*/ 302435 h 495993"/>
                <a:gd name="connsiteX42" fmla="*/ 247997 w 508090"/>
                <a:gd name="connsiteY42" fmla="*/ 302435 h 495993"/>
                <a:gd name="connsiteX43" fmla="*/ 266143 w 508090"/>
                <a:gd name="connsiteY43" fmla="*/ 284289 h 495993"/>
                <a:gd name="connsiteX44" fmla="*/ 247997 w 508090"/>
                <a:gd name="connsiteY44" fmla="*/ 266143 h 495993"/>
                <a:gd name="connsiteX45" fmla="*/ 114925 w 508090"/>
                <a:gd name="connsiteY45" fmla="*/ 266143 h 495993"/>
                <a:gd name="connsiteX46" fmla="*/ 96779 w 508090"/>
                <a:gd name="connsiteY46" fmla="*/ 284289 h 495993"/>
                <a:gd name="connsiteX47" fmla="*/ 435506 w 508090"/>
                <a:gd name="connsiteY47" fmla="*/ 305750 h 495993"/>
                <a:gd name="connsiteX48" fmla="*/ 341449 w 508090"/>
                <a:gd name="connsiteY48" fmla="*/ 308472 h 495993"/>
                <a:gd name="connsiteX49" fmla="*/ 338727 w 508090"/>
                <a:gd name="connsiteY49" fmla="*/ 214414 h 495993"/>
                <a:gd name="connsiteX50" fmla="*/ 432784 w 508090"/>
                <a:gd name="connsiteY50" fmla="*/ 211692 h 495993"/>
                <a:gd name="connsiteX51" fmla="*/ 435506 w 508090"/>
                <a:gd name="connsiteY51" fmla="*/ 305750 h 495993"/>
                <a:gd name="connsiteX52" fmla="*/ 481476 w 508090"/>
                <a:gd name="connsiteY52" fmla="*/ 352131 h 495993"/>
                <a:gd name="connsiteX53" fmla="*/ 471798 w 508090"/>
                <a:gd name="connsiteY53" fmla="*/ 350824 h 495993"/>
                <a:gd name="connsiteX54" fmla="*/ 302435 w 508090"/>
                <a:gd name="connsiteY54" fmla="*/ 350824 h 495993"/>
                <a:gd name="connsiteX55" fmla="*/ 266143 w 508090"/>
                <a:gd name="connsiteY55" fmla="*/ 387117 h 495993"/>
                <a:gd name="connsiteX56" fmla="*/ 266143 w 508090"/>
                <a:gd name="connsiteY56" fmla="*/ 399214 h 495993"/>
                <a:gd name="connsiteX57" fmla="*/ 267111 w 508090"/>
                <a:gd name="connsiteY57" fmla="*/ 411311 h 495993"/>
                <a:gd name="connsiteX58" fmla="*/ 387117 w 508090"/>
                <a:gd name="connsiteY58" fmla="*/ 495993 h 495993"/>
                <a:gd name="connsiteX59" fmla="*/ 508091 w 508090"/>
                <a:gd name="connsiteY59" fmla="*/ 399214 h 495993"/>
                <a:gd name="connsiteX60" fmla="*/ 508091 w 508090"/>
                <a:gd name="connsiteY60" fmla="*/ 387117 h 495993"/>
                <a:gd name="connsiteX61" fmla="*/ 481476 w 508090"/>
                <a:gd name="connsiteY61" fmla="*/ 352131 h 49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8090" h="495993">
                  <a:moveTo>
                    <a:pt x="235899" y="0"/>
                  </a:moveTo>
                  <a:cubicBezTo>
                    <a:pt x="245921" y="0"/>
                    <a:pt x="254045" y="8124"/>
                    <a:pt x="254045" y="18146"/>
                  </a:cubicBezTo>
                  <a:lnTo>
                    <a:pt x="254045" y="24195"/>
                  </a:lnTo>
                  <a:lnTo>
                    <a:pt x="405263" y="24195"/>
                  </a:lnTo>
                  <a:cubicBezTo>
                    <a:pt x="448691" y="24195"/>
                    <a:pt x="483896" y="59400"/>
                    <a:pt x="483896" y="102828"/>
                  </a:cubicBezTo>
                  <a:lnTo>
                    <a:pt x="483896" y="266143"/>
                  </a:lnTo>
                  <a:lnTo>
                    <a:pt x="477654" y="266143"/>
                  </a:lnTo>
                  <a:cubicBezTo>
                    <a:pt x="480996" y="216145"/>
                    <a:pt x="443175" y="172905"/>
                    <a:pt x="393177" y="169562"/>
                  </a:cubicBezTo>
                  <a:cubicBezTo>
                    <a:pt x="343180" y="166220"/>
                    <a:pt x="299939" y="204041"/>
                    <a:pt x="296597" y="254038"/>
                  </a:cubicBezTo>
                  <a:cubicBezTo>
                    <a:pt x="294771" y="281348"/>
                    <a:pt x="305371" y="308022"/>
                    <a:pt x="325444" y="326630"/>
                  </a:cubicBezTo>
                  <a:lnTo>
                    <a:pt x="302435" y="326630"/>
                  </a:lnTo>
                  <a:cubicBezTo>
                    <a:pt x="269029" y="326630"/>
                    <a:pt x="241948" y="353711"/>
                    <a:pt x="241948" y="387117"/>
                  </a:cubicBezTo>
                  <a:lnTo>
                    <a:pt x="241948" y="399214"/>
                  </a:lnTo>
                  <a:cubicBezTo>
                    <a:pt x="241948" y="403279"/>
                    <a:pt x="242190" y="407319"/>
                    <a:pt x="242674" y="411311"/>
                  </a:cubicBezTo>
                  <a:lnTo>
                    <a:pt x="183880" y="411311"/>
                  </a:lnTo>
                  <a:lnTo>
                    <a:pt x="128837" y="477363"/>
                  </a:lnTo>
                  <a:cubicBezTo>
                    <a:pt x="122423" y="485067"/>
                    <a:pt x="110979" y="486112"/>
                    <a:pt x="103275" y="479698"/>
                  </a:cubicBezTo>
                  <a:cubicBezTo>
                    <a:pt x="95572" y="473284"/>
                    <a:pt x="94527" y="461840"/>
                    <a:pt x="100941" y="454136"/>
                  </a:cubicBezTo>
                  <a:lnTo>
                    <a:pt x="136652" y="411311"/>
                  </a:lnTo>
                  <a:lnTo>
                    <a:pt x="78633" y="411311"/>
                  </a:lnTo>
                  <a:cubicBezTo>
                    <a:pt x="35205" y="411311"/>
                    <a:pt x="0" y="376106"/>
                    <a:pt x="0" y="332678"/>
                  </a:cubicBezTo>
                  <a:lnTo>
                    <a:pt x="0" y="102828"/>
                  </a:lnTo>
                  <a:cubicBezTo>
                    <a:pt x="0" y="59400"/>
                    <a:pt x="35205" y="24195"/>
                    <a:pt x="78633" y="24195"/>
                  </a:cubicBezTo>
                  <a:lnTo>
                    <a:pt x="217753" y="24195"/>
                  </a:lnTo>
                  <a:lnTo>
                    <a:pt x="217753" y="18146"/>
                  </a:lnTo>
                  <a:cubicBezTo>
                    <a:pt x="217753" y="8124"/>
                    <a:pt x="225877" y="0"/>
                    <a:pt x="235899" y="0"/>
                  </a:cubicBezTo>
                  <a:close/>
                  <a:moveTo>
                    <a:pt x="96779" y="139120"/>
                  </a:moveTo>
                  <a:cubicBezTo>
                    <a:pt x="96779" y="149137"/>
                    <a:pt x="104909" y="157266"/>
                    <a:pt x="114925" y="157266"/>
                  </a:cubicBezTo>
                  <a:lnTo>
                    <a:pt x="211704" y="157266"/>
                  </a:lnTo>
                  <a:cubicBezTo>
                    <a:pt x="221726" y="157266"/>
                    <a:pt x="229851" y="149142"/>
                    <a:pt x="229851" y="139120"/>
                  </a:cubicBezTo>
                  <a:cubicBezTo>
                    <a:pt x="229851" y="129098"/>
                    <a:pt x="221726" y="120974"/>
                    <a:pt x="211704" y="120974"/>
                  </a:cubicBezTo>
                  <a:lnTo>
                    <a:pt x="114925" y="120974"/>
                  </a:lnTo>
                  <a:cubicBezTo>
                    <a:pt x="104903" y="120974"/>
                    <a:pt x="96779" y="129098"/>
                    <a:pt x="96779" y="139120"/>
                  </a:cubicBezTo>
                  <a:close/>
                  <a:moveTo>
                    <a:pt x="114925" y="193558"/>
                  </a:moveTo>
                  <a:cubicBezTo>
                    <a:pt x="104903" y="193558"/>
                    <a:pt x="96779" y="201683"/>
                    <a:pt x="96779" y="211704"/>
                  </a:cubicBezTo>
                  <a:cubicBezTo>
                    <a:pt x="96779" y="221726"/>
                    <a:pt x="104903" y="229851"/>
                    <a:pt x="114925" y="229851"/>
                  </a:cubicBezTo>
                  <a:lnTo>
                    <a:pt x="272191" y="229851"/>
                  </a:lnTo>
                  <a:cubicBezTo>
                    <a:pt x="282213" y="229851"/>
                    <a:pt x="290338" y="221726"/>
                    <a:pt x="290338" y="211704"/>
                  </a:cubicBezTo>
                  <a:cubicBezTo>
                    <a:pt x="290338" y="201683"/>
                    <a:pt x="282213" y="193558"/>
                    <a:pt x="272191" y="193558"/>
                  </a:cubicBezTo>
                  <a:lnTo>
                    <a:pt x="114925" y="193558"/>
                  </a:lnTo>
                  <a:close/>
                  <a:moveTo>
                    <a:pt x="96779" y="284289"/>
                  </a:moveTo>
                  <a:cubicBezTo>
                    <a:pt x="96779" y="294305"/>
                    <a:pt x="104909" y="302435"/>
                    <a:pt x="114925" y="302435"/>
                  </a:cubicBezTo>
                  <a:lnTo>
                    <a:pt x="247997" y="302435"/>
                  </a:lnTo>
                  <a:cubicBezTo>
                    <a:pt x="258018" y="302435"/>
                    <a:pt x="266143" y="294311"/>
                    <a:pt x="266143" y="284289"/>
                  </a:cubicBezTo>
                  <a:cubicBezTo>
                    <a:pt x="266143" y="274267"/>
                    <a:pt x="258018" y="266143"/>
                    <a:pt x="247997" y="266143"/>
                  </a:cubicBezTo>
                  <a:lnTo>
                    <a:pt x="114925" y="266143"/>
                  </a:lnTo>
                  <a:cubicBezTo>
                    <a:pt x="104903" y="266143"/>
                    <a:pt x="96779" y="274267"/>
                    <a:pt x="96779" y="284289"/>
                  </a:cubicBezTo>
                  <a:close/>
                  <a:moveTo>
                    <a:pt x="435506" y="305750"/>
                  </a:moveTo>
                  <a:cubicBezTo>
                    <a:pt x="410285" y="332474"/>
                    <a:pt x="368174" y="333693"/>
                    <a:pt x="341449" y="308472"/>
                  </a:cubicBezTo>
                  <a:cubicBezTo>
                    <a:pt x="314724" y="283250"/>
                    <a:pt x="313506" y="241139"/>
                    <a:pt x="338727" y="214414"/>
                  </a:cubicBezTo>
                  <a:cubicBezTo>
                    <a:pt x="363949" y="187689"/>
                    <a:pt x="406060" y="186471"/>
                    <a:pt x="432784" y="211692"/>
                  </a:cubicBezTo>
                  <a:cubicBezTo>
                    <a:pt x="459509" y="236914"/>
                    <a:pt x="460728" y="279025"/>
                    <a:pt x="435506" y="305750"/>
                  </a:cubicBezTo>
                  <a:close/>
                  <a:moveTo>
                    <a:pt x="481476" y="352131"/>
                  </a:moveTo>
                  <a:cubicBezTo>
                    <a:pt x="478324" y="351262"/>
                    <a:pt x="475068" y="350823"/>
                    <a:pt x="471798" y="350824"/>
                  </a:cubicBezTo>
                  <a:lnTo>
                    <a:pt x="302435" y="350824"/>
                  </a:lnTo>
                  <a:cubicBezTo>
                    <a:pt x="282391" y="350824"/>
                    <a:pt x="266143" y="367073"/>
                    <a:pt x="266143" y="387117"/>
                  </a:cubicBezTo>
                  <a:lnTo>
                    <a:pt x="266143" y="399214"/>
                  </a:lnTo>
                  <a:cubicBezTo>
                    <a:pt x="266143" y="403255"/>
                    <a:pt x="266457" y="407295"/>
                    <a:pt x="267111" y="411311"/>
                  </a:cubicBezTo>
                  <a:cubicBezTo>
                    <a:pt x="273982" y="454862"/>
                    <a:pt x="317557" y="495993"/>
                    <a:pt x="387117" y="495993"/>
                  </a:cubicBezTo>
                  <a:cubicBezTo>
                    <a:pt x="463088" y="495993"/>
                    <a:pt x="508091" y="446902"/>
                    <a:pt x="508091" y="399214"/>
                  </a:cubicBezTo>
                  <a:lnTo>
                    <a:pt x="508091" y="387117"/>
                  </a:lnTo>
                  <a:cubicBezTo>
                    <a:pt x="508094" y="370797"/>
                    <a:pt x="497205" y="356483"/>
                    <a:pt x="481476" y="352131"/>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endParaRPr lang="en-US"/>
            </a:p>
          </p:txBody>
        </p:sp>
      </p:grpSp>
    </p:spTree>
    <p:extLst>
      <p:ext uri="{BB962C8B-B14F-4D97-AF65-F5344CB8AC3E}">
        <p14:creationId xmlns:p14="http://schemas.microsoft.com/office/powerpoint/2010/main" val="17438258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3CA92E0A-879C-25B4-F877-753874247A4C}"/>
              </a:ext>
            </a:extLst>
          </p:cNvPr>
          <p:cNvSpPr>
            <a:spLocks noGrp="1"/>
          </p:cNvSpPr>
          <p:nvPr>
            <p:ph type="title"/>
          </p:nvPr>
        </p:nvSpPr>
        <p:spPr/>
        <p:txBody>
          <a:bodyPr/>
          <a:lstStyle/>
          <a:p>
            <a:pPr algn="ctr"/>
            <a:r>
              <a:rPr lang="en-US" dirty="0"/>
              <a:t>Data privacy </a:t>
            </a:r>
          </a:p>
        </p:txBody>
      </p:sp>
      <p:sp>
        <p:nvSpPr>
          <p:cNvPr id="14" name="TextBox 13">
            <a:extLst>
              <a:ext uri="{FF2B5EF4-FFF2-40B4-BE49-F238E27FC236}">
                <a16:creationId xmlns:a16="http://schemas.microsoft.com/office/drawing/2014/main" id="{33F01DE3-2671-60E5-B353-9A7982F9DF95}"/>
              </a:ext>
            </a:extLst>
          </p:cNvPr>
          <p:cNvSpPr txBox="1"/>
          <p:nvPr/>
        </p:nvSpPr>
        <p:spPr>
          <a:xfrm>
            <a:off x="2067918" y="1369032"/>
            <a:ext cx="5573326" cy="307777"/>
          </a:xfrm>
          <a:prstGeom prst="rect">
            <a:avLst/>
          </a:prstGeom>
          <a:noFill/>
        </p:spPr>
        <p:txBody>
          <a:bodyPr wrap="square" lIns="0" tIns="0" rIns="0" bIns="0" rtlCol="0">
            <a:spAutoFit/>
          </a:bodyPr>
          <a:lstStyle/>
          <a:p>
            <a:r>
              <a:rPr lang="en-US" sz="2000">
                <a:latin typeface="Segoe UI Semibold" panose="020B0702040204020203" pitchFamily="34" charset="0"/>
                <a:cs typeface="Segoe UI Semibold" panose="020B0702040204020203" pitchFamily="34" charset="0"/>
              </a:rPr>
              <a:t>Managed compute</a:t>
            </a:r>
          </a:p>
        </p:txBody>
      </p:sp>
      <p:pic>
        <p:nvPicPr>
          <p:cNvPr id="2052" name="Picture 4" descr="A diagram showing the platform service life cycle.">
            <a:extLst>
              <a:ext uri="{FF2B5EF4-FFF2-40B4-BE49-F238E27FC236}">
                <a16:creationId xmlns:a16="http://schemas.microsoft.com/office/drawing/2014/main" id="{6EE1843F-4D7D-F295-267E-53D61397DD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316"/>
          <a:stretch/>
        </p:blipFill>
        <p:spPr bwMode="auto">
          <a:xfrm>
            <a:off x="1291166" y="1962642"/>
            <a:ext cx="3701221" cy="3056266"/>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28A25E1E-B17C-CDB6-3CDA-24A82450965F}"/>
              </a:ext>
            </a:extLst>
          </p:cNvPr>
          <p:cNvSpPr txBox="1"/>
          <p:nvPr/>
        </p:nvSpPr>
        <p:spPr>
          <a:xfrm>
            <a:off x="7138218" y="1406775"/>
            <a:ext cx="5573326" cy="307777"/>
          </a:xfrm>
          <a:prstGeom prst="rect">
            <a:avLst/>
          </a:prstGeom>
          <a:noFill/>
        </p:spPr>
        <p:txBody>
          <a:bodyPr wrap="square" lIns="0" tIns="0" rIns="0" bIns="0" rtlCol="0">
            <a:spAutoFit/>
          </a:bodyPr>
          <a:lstStyle/>
          <a:p>
            <a:r>
              <a:rPr lang="en-US" sz="2000">
                <a:latin typeface="Segoe UI Semibold" panose="020B0702040204020203" pitchFamily="34" charset="0"/>
                <a:cs typeface="Segoe UI Semibold" panose="020B0702040204020203" pitchFamily="34" charset="0"/>
              </a:rPr>
              <a:t>Serverless APIs</a:t>
            </a:r>
          </a:p>
        </p:txBody>
      </p:sp>
      <p:pic>
        <p:nvPicPr>
          <p:cNvPr id="2050" name="Picture 2" descr="A diagram showing model publisher service cycle.">
            <a:extLst>
              <a:ext uri="{FF2B5EF4-FFF2-40B4-BE49-F238E27FC236}">
                <a16:creationId xmlns:a16="http://schemas.microsoft.com/office/drawing/2014/main" id="{E3A93147-CA39-6CF2-24D1-5A047C18A1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9377" y="1962642"/>
            <a:ext cx="4686799" cy="3056266"/>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95D79021-7A76-A247-D9C7-D48264D37C0D}"/>
              </a:ext>
              <a:ext uri="{C183D7F6-B498-43B3-948B-1728B52AA6E4}">
                <adec:decorative xmlns:adec="http://schemas.microsoft.com/office/drawing/2017/decorative" val="1"/>
              </a:ext>
            </a:extLst>
          </p:cNvPr>
          <p:cNvGrpSpPr/>
          <p:nvPr/>
        </p:nvGrpSpPr>
        <p:grpSpPr>
          <a:xfrm>
            <a:off x="1336781" y="1245921"/>
            <a:ext cx="528402" cy="553998"/>
            <a:chOff x="3478213" y="1639905"/>
            <a:chExt cx="914400" cy="914400"/>
          </a:xfrm>
        </p:grpSpPr>
        <p:sp>
          <p:nvSpPr>
            <p:cNvPr id="16" name="Oval 15">
              <a:extLst>
                <a:ext uri="{FF2B5EF4-FFF2-40B4-BE49-F238E27FC236}">
                  <a16:creationId xmlns:a16="http://schemas.microsoft.com/office/drawing/2014/main" id="{20C018E8-1199-4767-210B-BD35A6D42A5F}"/>
                </a:ext>
                <a:ext uri="{C183D7F6-B498-43B3-948B-1728B52AA6E4}">
                  <adec:decorative xmlns:adec="http://schemas.microsoft.com/office/drawing/2017/decorative" val="1"/>
                </a:ext>
              </a:extLst>
            </p:cNvPr>
            <p:cNvSpPr/>
            <p:nvPr/>
          </p:nvSpPr>
          <p:spPr bwMode="auto">
            <a:xfrm>
              <a:off x="3478213" y="1639905"/>
              <a:ext cx="914400" cy="9144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mj-lt"/>
                <a:ea typeface="+mn-ea"/>
                <a:cs typeface="+mn-cs"/>
              </a:endParaRPr>
            </a:p>
          </p:txBody>
        </p:sp>
        <p:pic>
          <p:nvPicPr>
            <p:cNvPr id="17" name="Graphic 16">
              <a:extLst>
                <a:ext uri="{FF2B5EF4-FFF2-40B4-BE49-F238E27FC236}">
                  <a16:creationId xmlns:a16="http://schemas.microsoft.com/office/drawing/2014/main" id="{F001864E-C128-CC0B-AB30-C6A0D9893A7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59643" y="1827105"/>
              <a:ext cx="540000" cy="540000"/>
            </a:xfrm>
            <a:prstGeom prst="rect">
              <a:avLst/>
            </a:prstGeom>
          </p:spPr>
        </p:pic>
      </p:grpSp>
      <p:grpSp>
        <p:nvGrpSpPr>
          <p:cNvPr id="19" name="Group 18">
            <a:extLst>
              <a:ext uri="{FF2B5EF4-FFF2-40B4-BE49-F238E27FC236}">
                <a16:creationId xmlns:a16="http://schemas.microsoft.com/office/drawing/2014/main" id="{D590965A-759E-928A-0C0C-306DD72C5E88}"/>
              </a:ext>
              <a:ext uri="{C183D7F6-B498-43B3-948B-1728B52AA6E4}">
                <adec:decorative xmlns:adec="http://schemas.microsoft.com/office/drawing/2017/decorative" val="1"/>
              </a:ext>
            </a:extLst>
          </p:cNvPr>
          <p:cNvGrpSpPr/>
          <p:nvPr/>
        </p:nvGrpSpPr>
        <p:grpSpPr>
          <a:xfrm>
            <a:off x="6302477" y="1271419"/>
            <a:ext cx="608023" cy="553998"/>
            <a:chOff x="7611745" y="1639905"/>
            <a:chExt cx="914400" cy="914400"/>
          </a:xfrm>
        </p:grpSpPr>
        <p:sp>
          <p:nvSpPr>
            <p:cNvPr id="20" name="Oval 19">
              <a:extLst>
                <a:ext uri="{FF2B5EF4-FFF2-40B4-BE49-F238E27FC236}">
                  <a16:creationId xmlns:a16="http://schemas.microsoft.com/office/drawing/2014/main" id="{46EF6FD0-530D-E9B5-C75F-8C5527484943}"/>
                </a:ext>
                <a:ext uri="{C183D7F6-B498-43B3-948B-1728B52AA6E4}">
                  <adec:decorative xmlns:adec="http://schemas.microsoft.com/office/drawing/2017/decorative" val="1"/>
                </a:ext>
              </a:extLst>
            </p:cNvPr>
            <p:cNvSpPr/>
            <p:nvPr/>
          </p:nvSpPr>
          <p:spPr bwMode="auto">
            <a:xfrm>
              <a:off x="7611745" y="1639905"/>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mj-lt"/>
                <a:ea typeface="+mn-ea"/>
                <a:cs typeface="+mn-cs"/>
              </a:endParaRPr>
            </a:p>
          </p:txBody>
        </p:sp>
        <p:pic>
          <p:nvPicPr>
            <p:cNvPr id="21" name="Graphic 20">
              <a:extLst>
                <a:ext uri="{FF2B5EF4-FFF2-40B4-BE49-F238E27FC236}">
                  <a16:creationId xmlns:a16="http://schemas.microsoft.com/office/drawing/2014/main" id="{3E4CA881-A886-CDDB-3A01-07AABF67D6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98945" y="1827105"/>
              <a:ext cx="540000" cy="540000"/>
            </a:xfrm>
            <a:prstGeom prst="rect">
              <a:avLst/>
            </a:prstGeom>
          </p:spPr>
        </p:pic>
      </p:grpSp>
      <p:sp>
        <p:nvSpPr>
          <p:cNvPr id="22" name="Text Placeholder 2">
            <a:extLst>
              <a:ext uri="{FF2B5EF4-FFF2-40B4-BE49-F238E27FC236}">
                <a16:creationId xmlns:a16="http://schemas.microsoft.com/office/drawing/2014/main" id="{220E3838-AF6B-4469-153F-E08496389816}"/>
              </a:ext>
            </a:extLst>
          </p:cNvPr>
          <p:cNvSpPr txBox="1">
            <a:spLocks/>
          </p:cNvSpPr>
          <p:nvPr/>
        </p:nvSpPr>
        <p:spPr>
          <a:xfrm>
            <a:off x="313084" y="5304741"/>
            <a:ext cx="11733142" cy="17727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200"/>
              </a:spcAft>
              <a:buNone/>
            </a:pPr>
            <a:r>
              <a:rPr lang="en-US"/>
              <a:t>Your prompts and completions are not shared with model providers </a:t>
            </a:r>
          </a:p>
          <a:p>
            <a:pPr marL="0" indent="0" algn="ctr">
              <a:spcAft>
                <a:spcPts val="1200"/>
              </a:spcAft>
              <a:buNone/>
            </a:pPr>
            <a:r>
              <a:rPr lang="en-US"/>
              <a:t>Your prompts and completions  not used for training models </a:t>
            </a:r>
          </a:p>
          <a:p>
            <a:pPr algn="ctr">
              <a:spcAft>
                <a:spcPts val="1200"/>
              </a:spcAft>
            </a:pPr>
            <a:endParaRPr lang="en-UA"/>
          </a:p>
        </p:txBody>
      </p:sp>
    </p:spTree>
    <p:extLst>
      <p:ext uri="{BB962C8B-B14F-4D97-AF65-F5344CB8AC3E}">
        <p14:creationId xmlns:p14="http://schemas.microsoft.com/office/powerpoint/2010/main" val="77770989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A50F0-299A-2CC8-0312-8CEB86EFF143}"/>
              </a:ext>
            </a:extLst>
          </p:cNvPr>
          <p:cNvSpPr>
            <a:spLocks noGrp="1"/>
          </p:cNvSpPr>
          <p:nvPr>
            <p:ph type="title"/>
          </p:nvPr>
        </p:nvSpPr>
        <p:spPr>
          <a:xfrm>
            <a:off x="0" y="313080"/>
            <a:ext cx="12192000" cy="553998"/>
          </a:xfrm>
        </p:spPr>
        <p:txBody>
          <a:bodyPr vert="horz" wrap="square" lIns="0" tIns="0" rIns="0" bIns="0" rtlCol="0" anchor="t">
            <a:spAutoFit/>
          </a:bodyPr>
          <a:lstStyle/>
          <a:p>
            <a:pPr marL="0" indent="0" algn="ctr">
              <a:spcAft>
                <a:spcPts val="1200"/>
              </a:spcAft>
              <a:buNone/>
            </a:pPr>
            <a:r>
              <a:rPr lang="en-US" dirty="0">
                <a:latin typeface="+mj-lt"/>
              </a:rPr>
              <a:t>Vulnerability scanning with Hidden Layer model scanner</a:t>
            </a:r>
          </a:p>
        </p:txBody>
      </p:sp>
      <p:sp>
        <p:nvSpPr>
          <p:cNvPr id="8" name="TextBox 7">
            <a:extLst>
              <a:ext uri="{FF2B5EF4-FFF2-40B4-BE49-F238E27FC236}">
                <a16:creationId xmlns:a16="http://schemas.microsoft.com/office/drawing/2014/main" id="{97E1BDA9-BB55-CF58-FF8B-A8A99EED8B85}"/>
              </a:ext>
              <a:ext uri="{C183D7F6-B498-43B3-948B-1728B52AA6E4}">
                <adec:decorative xmlns:adec="http://schemas.microsoft.com/office/drawing/2017/decorative" val="1"/>
              </a:ext>
            </a:extLst>
          </p:cNvPr>
          <p:cNvSpPr txBox="1"/>
          <p:nvPr/>
        </p:nvSpPr>
        <p:spPr>
          <a:xfrm>
            <a:off x="4007735" y="6854473"/>
            <a:ext cx="3469510" cy="923330"/>
          </a:xfrm>
          <a:prstGeom prst="rect">
            <a:avLst/>
          </a:prstGeom>
          <a:noFill/>
        </p:spPr>
        <p:txBody>
          <a:bodyPr wrap="square">
            <a:spAutoFit/>
          </a:bodyPr>
          <a:lstStyle/>
          <a:p>
            <a:pPr algn="l"/>
            <a:endParaRPr lang="en-US"/>
          </a:p>
          <a:p>
            <a:pPr marL="342900" indent="-342900" algn="l">
              <a:buFont typeface="Arial" panose="020B0604020202020204" pitchFamily="34" charset="0"/>
              <a:buChar char="•"/>
            </a:pPr>
            <a:endParaRPr lang="en-US" sz="1800"/>
          </a:p>
          <a:p>
            <a:pPr algn="l"/>
            <a:endParaRPr lang="en-US" sz="1800"/>
          </a:p>
        </p:txBody>
      </p:sp>
      <p:grpSp>
        <p:nvGrpSpPr>
          <p:cNvPr id="11" name="Group 10" descr="screenshot">
            <a:extLst>
              <a:ext uri="{FF2B5EF4-FFF2-40B4-BE49-F238E27FC236}">
                <a16:creationId xmlns:a16="http://schemas.microsoft.com/office/drawing/2014/main" id="{CE67C3B0-373C-18F0-24DE-79AA934AE92D}"/>
              </a:ext>
            </a:extLst>
          </p:cNvPr>
          <p:cNvGrpSpPr/>
          <p:nvPr/>
        </p:nvGrpSpPr>
        <p:grpSpPr>
          <a:xfrm>
            <a:off x="129527" y="1114741"/>
            <a:ext cx="6062549" cy="3974094"/>
            <a:chOff x="154377" y="1114741"/>
            <a:chExt cx="6062549" cy="3974094"/>
          </a:xfrm>
          <a:effectLst>
            <a:outerShdw blurRad="50800" dist="38100" dir="2700000" algn="tl" rotWithShape="0">
              <a:prstClr val="black">
                <a:alpha val="40000"/>
              </a:prstClr>
            </a:outerShdw>
          </a:effectLst>
        </p:grpSpPr>
        <p:sp>
          <p:nvSpPr>
            <p:cNvPr id="7" name="Rectangle: Rounded Corners 6">
              <a:extLst>
                <a:ext uri="{FF2B5EF4-FFF2-40B4-BE49-F238E27FC236}">
                  <a16:creationId xmlns:a16="http://schemas.microsoft.com/office/drawing/2014/main" id="{981977BD-764F-435A-F009-44814614C28D}"/>
                </a:ext>
              </a:extLst>
            </p:cNvPr>
            <p:cNvSpPr/>
            <p:nvPr/>
          </p:nvSpPr>
          <p:spPr bwMode="auto">
            <a:xfrm>
              <a:off x="154377" y="1114741"/>
              <a:ext cx="6062549" cy="3974094"/>
            </a:xfrm>
            <a:prstGeom prst="roundRect">
              <a:avLst>
                <a:gd name="adj" fmla="val 5046"/>
              </a:avLst>
            </a:prstGeom>
            <a:solidFill>
              <a:schemeClr val="tx1">
                <a:lumMod val="65000"/>
                <a:lumOff val="3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38ACC8B5-027C-1C71-B678-9EBE6869FE38}"/>
                </a:ext>
              </a:extLst>
            </p:cNvPr>
            <p:cNvPicPr>
              <a:picLocks noChangeAspect="1"/>
            </p:cNvPicPr>
            <p:nvPr/>
          </p:nvPicPr>
          <p:blipFill>
            <a:blip r:embed="rId2"/>
            <a:stretch>
              <a:fillRect/>
            </a:stretch>
          </p:blipFill>
          <p:spPr>
            <a:xfrm>
              <a:off x="284918" y="1262267"/>
              <a:ext cx="5811082" cy="3690998"/>
            </a:xfrm>
            <a:prstGeom prst="rect">
              <a:avLst/>
            </a:prstGeom>
          </p:spPr>
        </p:pic>
      </p:grpSp>
      <p:grpSp>
        <p:nvGrpSpPr>
          <p:cNvPr id="10" name="Group 9" descr="screenshot">
            <a:extLst>
              <a:ext uri="{FF2B5EF4-FFF2-40B4-BE49-F238E27FC236}">
                <a16:creationId xmlns:a16="http://schemas.microsoft.com/office/drawing/2014/main" id="{9625A7B0-A367-ACDA-6855-C8C3BEBF7466}"/>
              </a:ext>
            </a:extLst>
          </p:cNvPr>
          <p:cNvGrpSpPr/>
          <p:nvPr/>
        </p:nvGrpSpPr>
        <p:grpSpPr>
          <a:xfrm>
            <a:off x="6378713" y="1114740"/>
            <a:ext cx="5698669" cy="3974093"/>
            <a:chOff x="6338954" y="1114740"/>
            <a:chExt cx="5698669" cy="3974093"/>
          </a:xfrm>
          <a:effectLst>
            <a:outerShdw blurRad="50800" dist="38100" dir="2700000" algn="tl" rotWithShape="0">
              <a:prstClr val="black">
                <a:alpha val="40000"/>
              </a:prstClr>
            </a:outerShdw>
          </a:effectLst>
        </p:grpSpPr>
        <p:sp>
          <p:nvSpPr>
            <p:cNvPr id="9" name="Rectangle: Rounded Corners 8">
              <a:extLst>
                <a:ext uri="{FF2B5EF4-FFF2-40B4-BE49-F238E27FC236}">
                  <a16:creationId xmlns:a16="http://schemas.microsoft.com/office/drawing/2014/main" id="{BAC021B7-5C68-004A-3D57-8D1D44522F03}"/>
                </a:ext>
              </a:extLst>
            </p:cNvPr>
            <p:cNvSpPr/>
            <p:nvPr/>
          </p:nvSpPr>
          <p:spPr bwMode="auto">
            <a:xfrm>
              <a:off x="6338954" y="1114740"/>
              <a:ext cx="5698669" cy="3974093"/>
            </a:xfrm>
            <a:prstGeom prst="roundRect">
              <a:avLst>
                <a:gd name="adj" fmla="val 5046"/>
              </a:avLst>
            </a:prstGeom>
            <a:solidFill>
              <a:schemeClr val="tx1">
                <a:lumMod val="65000"/>
                <a:lumOff val="3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3632B41E-437C-3352-B69A-23E61F1041C9}"/>
                </a:ext>
              </a:extLst>
            </p:cNvPr>
            <p:cNvPicPr>
              <a:picLocks noChangeAspect="1"/>
            </p:cNvPicPr>
            <p:nvPr/>
          </p:nvPicPr>
          <p:blipFill>
            <a:blip r:embed="rId3"/>
            <a:stretch>
              <a:fillRect/>
            </a:stretch>
          </p:blipFill>
          <p:spPr>
            <a:xfrm>
              <a:off x="6500193" y="1262267"/>
              <a:ext cx="5391980" cy="3690997"/>
            </a:xfrm>
            <a:prstGeom prst="rect">
              <a:avLst/>
            </a:prstGeom>
          </p:spPr>
        </p:pic>
      </p:grpSp>
      <p:sp>
        <p:nvSpPr>
          <p:cNvPr id="16" name="Text Placeholder 15">
            <a:extLst>
              <a:ext uri="{FF2B5EF4-FFF2-40B4-BE49-F238E27FC236}">
                <a16:creationId xmlns:a16="http://schemas.microsoft.com/office/drawing/2014/main" id="{855EC075-FB83-0CC7-B197-D466CA88B58A}"/>
              </a:ext>
            </a:extLst>
          </p:cNvPr>
          <p:cNvSpPr>
            <a:spLocks noGrp="1"/>
          </p:cNvSpPr>
          <p:nvPr>
            <p:ph type="body" sz="quarter" idx="15"/>
          </p:nvPr>
        </p:nvSpPr>
        <p:spPr>
          <a:xfrm>
            <a:off x="3371020" y="5318323"/>
            <a:ext cx="11040717" cy="2277547"/>
          </a:xfrm>
        </p:spPr>
        <p:txBody>
          <a:bodyPr/>
          <a:lstStyle/>
          <a:p>
            <a:pPr>
              <a:spcAft>
                <a:spcPts val="1200"/>
              </a:spcAft>
            </a:pPr>
            <a:r>
              <a:rPr lang="en-US"/>
              <a:t>Finds embedded malware and backdoors</a:t>
            </a:r>
          </a:p>
          <a:p>
            <a:pPr>
              <a:spcAft>
                <a:spcPts val="1200"/>
              </a:spcAft>
            </a:pPr>
            <a:r>
              <a:rPr lang="en-US"/>
              <a:t>Scans for common vulnerabilities and exposures</a:t>
            </a:r>
          </a:p>
          <a:p>
            <a:pPr>
              <a:spcAft>
                <a:spcPts val="1200"/>
              </a:spcAft>
            </a:pPr>
            <a:r>
              <a:rPr lang="en-US"/>
              <a:t>Detects tampering and corruption across model layers</a:t>
            </a:r>
            <a:endParaRPr lang="en-UA"/>
          </a:p>
        </p:txBody>
      </p:sp>
      <p:sp>
        <p:nvSpPr>
          <p:cNvPr id="12" name="Oval 11">
            <a:extLst>
              <a:ext uri="{FF2B5EF4-FFF2-40B4-BE49-F238E27FC236}">
                <a16:creationId xmlns:a16="http://schemas.microsoft.com/office/drawing/2014/main" id="{0A146CE6-AAAD-89B5-2BB9-2DA4D1645D9A}"/>
              </a:ext>
              <a:ext uri="{C183D7F6-B498-43B3-948B-1728B52AA6E4}">
                <adec:decorative xmlns:adec="http://schemas.microsoft.com/office/drawing/2017/decorative" val="1"/>
              </a:ext>
            </a:extLst>
          </p:cNvPr>
          <p:cNvSpPr/>
          <p:nvPr/>
        </p:nvSpPr>
        <p:spPr bwMode="auto">
          <a:xfrm>
            <a:off x="4174435" y="1893404"/>
            <a:ext cx="1138030" cy="347870"/>
          </a:xfrm>
          <a:custGeom>
            <a:avLst/>
            <a:gdLst>
              <a:gd name="connsiteX0" fmla="*/ 0 w 1138030"/>
              <a:gd name="connsiteY0" fmla="*/ 173935 h 347870"/>
              <a:gd name="connsiteX1" fmla="*/ 569015 w 1138030"/>
              <a:gd name="connsiteY1" fmla="*/ 0 h 347870"/>
              <a:gd name="connsiteX2" fmla="*/ 1138030 w 1138030"/>
              <a:gd name="connsiteY2" fmla="*/ 173935 h 347870"/>
              <a:gd name="connsiteX3" fmla="*/ 569015 w 1138030"/>
              <a:gd name="connsiteY3" fmla="*/ 347870 h 347870"/>
              <a:gd name="connsiteX4" fmla="*/ 0 w 1138030"/>
              <a:gd name="connsiteY4" fmla="*/ 173935 h 347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8030" h="347870" extrusionOk="0">
                <a:moveTo>
                  <a:pt x="0" y="173935"/>
                </a:moveTo>
                <a:cubicBezTo>
                  <a:pt x="-11888" y="78382"/>
                  <a:pt x="280196" y="25011"/>
                  <a:pt x="569015" y="0"/>
                </a:cubicBezTo>
                <a:cubicBezTo>
                  <a:pt x="894476" y="22992"/>
                  <a:pt x="1138512" y="92580"/>
                  <a:pt x="1138030" y="173935"/>
                </a:cubicBezTo>
                <a:cubicBezTo>
                  <a:pt x="1107427" y="223826"/>
                  <a:pt x="904895" y="374013"/>
                  <a:pt x="569015" y="347870"/>
                </a:cubicBezTo>
                <a:cubicBezTo>
                  <a:pt x="258300" y="334691"/>
                  <a:pt x="3593" y="276695"/>
                  <a:pt x="0" y="173935"/>
                </a:cubicBezTo>
                <a:close/>
              </a:path>
            </a:pathLst>
          </a:custGeom>
          <a:noFill/>
          <a:ln w="38100">
            <a:solidFill>
              <a:srgbClr val="F4364C"/>
            </a:solidFill>
            <a:headEnd type="none" w="med" len="med"/>
            <a:tailEnd type="none" w="med" len="med"/>
            <a:extLst>
              <a:ext uri="{C807C97D-BFC1-408E-A445-0C87EB9F89A2}">
                <ask:lineSketchStyleProps xmlns:ask="http://schemas.microsoft.com/office/drawing/2018/sketchyshapes" sd="2650216993">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1" name="Straight Arrow Connector 40">
            <a:extLst>
              <a:ext uri="{FF2B5EF4-FFF2-40B4-BE49-F238E27FC236}">
                <a16:creationId xmlns:a16="http://schemas.microsoft.com/office/drawing/2014/main" id="{987B6FA7-90F9-C56C-7A3F-8C97D345E9C9}"/>
              </a:ext>
              <a:ext uri="{C183D7F6-B498-43B3-948B-1728B52AA6E4}">
                <adec:decorative xmlns:adec="http://schemas.microsoft.com/office/drawing/2017/decorative" val="1"/>
              </a:ext>
            </a:extLst>
          </p:cNvPr>
          <p:cNvCxnSpPr/>
          <p:nvPr/>
        </p:nvCxnSpPr>
        <p:spPr>
          <a:xfrm flipH="1">
            <a:off x="3896139" y="1709530"/>
            <a:ext cx="278296" cy="283266"/>
          </a:xfrm>
          <a:prstGeom prst="straightConnector1">
            <a:avLst/>
          </a:prstGeom>
          <a:ln w="38100">
            <a:solidFill>
              <a:srgbClr val="F4364C"/>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327278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A50F0-299A-2CC8-0312-8CEB86EFF143}"/>
              </a:ext>
            </a:extLst>
          </p:cNvPr>
          <p:cNvSpPr>
            <a:spLocks noGrp="1"/>
          </p:cNvSpPr>
          <p:nvPr>
            <p:ph type="title"/>
          </p:nvPr>
        </p:nvSpPr>
        <p:spPr/>
        <p:txBody>
          <a:bodyPr vert="horz" wrap="square" lIns="0" tIns="0" rIns="0" bIns="0" rtlCol="0" anchor="t">
            <a:spAutoFit/>
          </a:bodyPr>
          <a:lstStyle/>
          <a:p>
            <a:pPr algn="ctr"/>
            <a:r>
              <a:rPr lang="en-US" dirty="0"/>
              <a:t>Security and Compliance</a:t>
            </a:r>
          </a:p>
        </p:txBody>
      </p:sp>
      <p:sp>
        <p:nvSpPr>
          <p:cNvPr id="8" name="TextBox 7">
            <a:extLst>
              <a:ext uri="{FF2B5EF4-FFF2-40B4-BE49-F238E27FC236}">
                <a16:creationId xmlns:a16="http://schemas.microsoft.com/office/drawing/2014/main" id="{97E1BDA9-BB55-CF58-FF8B-A8A99EED8B85}"/>
              </a:ext>
              <a:ext uri="{C183D7F6-B498-43B3-948B-1728B52AA6E4}">
                <adec:decorative xmlns:adec="http://schemas.microsoft.com/office/drawing/2017/decorative" val="1"/>
              </a:ext>
            </a:extLst>
          </p:cNvPr>
          <p:cNvSpPr txBox="1"/>
          <p:nvPr/>
        </p:nvSpPr>
        <p:spPr>
          <a:xfrm>
            <a:off x="4007735" y="6854473"/>
            <a:ext cx="3469510" cy="923330"/>
          </a:xfrm>
          <a:prstGeom prst="rect">
            <a:avLst/>
          </a:prstGeom>
          <a:noFill/>
        </p:spPr>
        <p:txBody>
          <a:bodyPr wrap="square">
            <a:spAutoFit/>
          </a:bodyPr>
          <a:lstStyle/>
          <a:p>
            <a:pPr algn="l"/>
            <a:endParaRPr lang="en-US"/>
          </a:p>
          <a:p>
            <a:pPr marL="342900" indent="-342900" algn="l">
              <a:buFont typeface="Arial" panose="020B0604020202020204" pitchFamily="34" charset="0"/>
              <a:buChar char="•"/>
            </a:pPr>
            <a:endParaRPr lang="en-US" sz="1800"/>
          </a:p>
          <a:p>
            <a:pPr algn="l"/>
            <a:endParaRPr lang="en-US" sz="1800"/>
          </a:p>
        </p:txBody>
      </p:sp>
      <p:grpSp>
        <p:nvGrpSpPr>
          <p:cNvPr id="5" name="Group 4" descr="Private networking – your data is not exposed to the internet&#10;Route inbound and outbound traffic through Virtual Networks&#10;FQDN rules to approve outbound to non-Azure resources&#10;&#10;">
            <a:extLst>
              <a:ext uri="{FF2B5EF4-FFF2-40B4-BE49-F238E27FC236}">
                <a16:creationId xmlns:a16="http://schemas.microsoft.com/office/drawing/2014/main" id="{6D7FE7E7-74EF-544E-7437-29023EC9409F}"/>
              </a:ext>
            </a:extLst>
          </p:cNvPr>
          <p:cNvGrpSpPr/>
          <p:nvPr/>
        </p:nvGrpSpPr>
        <p:grpSpPr>
          <a:xfrm>
            <a:off x="670892" y="1644691"/>
            <a:ext cx="3255346" cy="4863251"/>
            <a:chOff x="3036419" y="1644691"/>
            <a:chExt cx="3255346" cy="4863251"/>
          </a:xfrm>
        </p:grpSpPr>
        <p:sp>
          <p:nvSpPr>
            <p:cNvPr id="28" name="Text Placeholder 15">
              <a:extLst>
                <a:ext uri="{FF2B5EF4-FFF2-40B4-BE49-F238E27FC236}">
                  <a16:creationId xmlns:a16="http://schemas.microsoft.com/office/drawing/2014/main" id="{A8FDA050-55EE-42C6-7FB6-035FB386C61A}"/>
                </a:ext>
              </a:extLst>
            </p:cNvPr>
            <p:cNvSpPr txBox="1">
              <a:spLocks/>
            </p:cNvSpPr>
            <p:nvPr/>
          </p:nvSpPr>
          <p:spPr>
            <a:xfrm>
              <a:off x="3036419" y="2783846"/>
              <a:ext cx="3255346" cy="3724096"/>
            </a:xfrm>
            <a:prstGeom prst="rect">
              <a:avLst/>
            </a:prstGeom>
          </p:spPr>
          <p:txBody>
            <a:bodyPr vert="horz" wrap="square" lIns="0" tIns="0" rIns="0" bIns="0" rtlCol="0">
              <a:spAutoFit/>
            </a:bodyPr>
            <a:lstStyle>
              <a:lvl1pPr marL="176213"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Segoe UI" panose="020B0502040204020203" pitchFamily="34" charset="0"/>
                </a:defRPr>
              </a:lvl1pPr>
              <a:lvl2pPr marL="398463"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mn-cs"/>
                </a:defRPr>
              </a:lvl2pPr>
              <a:lvl3pPr marL="555625" marR="0" indent="-1571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85800" marR="0" indent="-1365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800100" marR="0" indent="-1111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dirty="0">
                  <a:latin typeface="+mj-lt"/>
                </a:rPr>
                <a:t>Private networking – your data is not exposed to the internet</a:t>
              </a:r>
              <a:endParaRPr lang="en-US" dirty="0"/>
            </a:p>
            <a:p>
              <a:pPr>
                <a:spcAft>
                  <a:spcPts val="1200"/>
                </a:spcAft>
              </a:pPr>
              <a:r>
                <a:rPr lang="en-US" dirty="0"/>
                <a:t>Route inbound and outbound traffic through Virtual Networks</a:t>
              </a:r>
            </a:p>
            <a:p>
              <a:pPr>
                <a:spcAft>
                  <a:spcPts val="1200"/>
                </a:spcAft>
              </a:pPr>
              <a:r>
                <a:rPr lang="en-US" dirty="0"/>
                <a:t>FQDN rules to approve outbound to non-Azure resources</a:t>
              </a:r>
            </a:p>
            <a:p>
              <a:pPr>
                <a:spcAft>
                  <a:spcPts val="1200"/>
                </a:spcAft>
              </a:pPr>
              <a:endParaRPr lang="en-US" dirty="0"/>
            </a:p>
          </p:txBody>
        </p:sp>
        <p:grpSp>
          <p:nvGrpSpPr>
            <p:cNvPr id="34" name="Group 33">
              <a:extLst>
                <a:ext uri="{FF2B5EF4-FFF2-40B4-BE49-F238E27FC236}">
                  <a16:creationId xmlns:a16="http://schemas.microsoft.com/office/drawing/2014/main" id="{64BA7AEA-2467-974E-2190-246DA4CBF508}"/>
                </a:ext>
              </a:extLst>
            </p:cNvPr>
            <p:cNvGrpSpPr/>
            <p:nvPr/>
          </p:nvGrpSpPr>
          <p:grpSpPr>
            <a:xfrm>
              <a:off x="3050806" y="1644691"/>
              <a:ext cx="670054" cy="670054"/>
              <a:chOff x="4592457" y="2826250"/>
              <a:chExt cx="670054" cy="670054"/>
            </a:xfrm>
          </p:grpSpPr>
          <p:sp>
            <p:nvSpPr>
              <p:cNvPr id="32" name="Oval 31">
                <a:extLst>
                  <a:ext uri="{FF2B5EF4-FFF2-40B4-BE49-F238E27FC236}">
                    <a16:creationId xmlns:a16="http://schemas.microsoft.com/office/drawing/2014/main" id="{B5927606-505C-D990-5D25-118A23959753}"/>
                  </a:ext>
                </a:extLst>
              </p:cNvPr>
              <p:cNvSpPr/>
              <p:nvPr/>
            </p:nvSpPr>
            <p:spPr bwMode="auto">
              <a:xfrm>
                <a:off x="4592457" y="2826250"/>
                <a:ext cx="670054" cy="67005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mj-lt"/>
                </a:endParaRPr>
              </a:p>
            </p:txBody>
          </p:sp>
          <p:sp>
            <p:nvSpPr>
              <p:cNvPr id="33" name="Graphic 14">
                <a:extLst>
                  <a:ext uri="{FF2B5EF4-FFF2-40B4-BE49-F238E27FC236}">
                    <a16:creationId xmlns:a16="http://schemas.microsoft.com/office/drawing/2014/main" id="{A84DB29D-F4BD-C518-7326-7716162C6840}"/>
                  </a:ext>
                  <a:ext uri="{C183D7F6-B498-43B3-948B-1728B52AA6E4}">
                    <adec:decorative xmlns:adec="http://schemas.microsoft.com/office/drawing/2017/decorative" val="1"/>
                  </a:ext>
                </a:extLst>
              </p:cNvPr>
              <p:cNvSpPr/>
              <p:nvPr/>
            </p:nvSpPr>
            <p:spPr>
              <a:xfrm>
                <a:off x="4719114" y="2994578"/>
                <a:ext cx="416740" cy="333398"/>
              </a:xfrm>
              <a:custGeom>
                <a:avLst/>
                <a:gdLst>
                  <a:gd name="connsiteX0" fmla="*/ 172204 w 565908"/>
                  <a:gd name="connsiteY0" fmla="*/ 413361 h 452735"/>
                  <a:gd name="connsiteX1" fmla="*/ 341866 w 565908"/>
                  <a:gd name="connsiteY1" fmla="*/ 17106 h 452735"/>
                  <a:gd name="connsiteX2" fmla="*/ 379049 w 565908"/>
                  <a:gd name="connsiteY2" fmla="*/ 2317 h 452735"/>
                  <a:gd name="connsiteX3" fmla="*/ 395006 w 565908"/>
                  <a:gd name="connsiteY3" fmla="*/ 36263 h 452735"/>
                  <a:gd name="connsiteX4" fmla="*/ 393874 w 565908"/>
                  <a:gd name="connsiteY4" fmla="*/ 39375 h 452735"/>
                  <a:gd name="connsiteX5" fmla="*/ 224212 w 565908"/>
                  <a:gd name="connsiteY5" fmla="*/ 435630 h 452735"/>
                  <a:gd name="connsiteX6" fmla="*/ 187029 w 565908"/>
                  <a:gd name="connsiteY6" fmla="*/ 450419 h 452735"/>
                  <a:gd name="connsiteX7" fmla="*/ 171073 w 565908"/>
                  <a:gd name="connsiteY7" fmla="*/ 416473 h 452735"/>
                  <a:gd name="connsiteX8" fmla="*/ 172204 w 565908"/>
                  <a:gd name="connsiteY8" fmla="*/ 413361 h 452735"/>
                  <a:gd name="connsiteX9" fmla="*/ 341866 w 565908"/>
                  <a:gd name="connsiteY9" fmla="*/ 17106 h 452735"/>
                  <a:gd name="connsiteX10" fmla="*/ 172204 w 565908"/>
                  <a:gd name="connsiteY10" fmla="*/ 413332 h 452735"/>
                  <a:gd name="connsiteX11" fmla="*/ 8287 w 565908"/>
                  <a:gd name="connsiteY11" fmla="*/ 206292 h 452735"/>
                  <a:gd name="connsiteX12" fmla="*/ 121470 w 565908"/>
                  <a:gd name="connsiteY12" fmla="*/ 93109 h 452735"/>
                  <a:gd name="connsiteX13" fmla="*/ 161486 w 565908"/>
                  <a:gd name="connsiteY13" fmla="*/ 93177 h 452735"/>
                  <a:gd name="connsiteX14" fmla="*/ 163829 w 565908"/>
                  <a:gd name="connsiteY14" fmla="*/ 130459 h 452735"/>
                  <a:gd name="connsiteX15" fmla="*/ 161480 w 565908"/>
                  <a:gd name="connsiteY15" fmla="*/ 133119 h 452735"/>
                  <a:gd name="connsiteX16" fmla="*/ 68302 w 565908"/>
                  <a:gd name="connsiteY16" fmla="*/ 226297 h 452735"/>
                  <a:gd name="connsiteX17" fmla="*/ 161480 w 565908"/>
                  <a:gd name="connsiteY17" fmla="*/ 319475 h 452735"/>
                  <a:gd name="connsiteX18" fmla="*/ 161670 w 565908"/>
                  <a:gd name="connsiteY18" fmla="*/ 359491 h 452735"/>
                  <a:gd name="connsiteX19" fmla="*/ 124130 w 565908"/>
                  <a:gd name="connsiteY19" fmla="*/ 361862 h 452735"/>
                  <a:gd name="connsiteX20" fmla="*/ 121470 w 565908"/>
                  <a:gd name="connsiteY20" fmla="*/ 359486 h 452735"/>
                  <a:gd name="connsiteX21" fmla="*/ 8287 w 565908"/>
                  <a:gd name="connsiteY21" fmla="*/ 246302 h 452735"/>
                  <a:gd name="connsiteX22" fmla="*/ 5938 w 565908"/>
                  <a:gd name="connsiteY22" fmla="*/ 208952 h 452735"/>
                  <a:gd name="connsiteX23" fmla="*/ 8287 w 565908"/>
                  <a:gd name="connsiteY23" fmla="*/ 206292 h 452735"/>
                  <a:gd name="connsiteX24" fmla="*/ 121470 w 565908"/>
                  <a:gd name="connsiteY24" fmla="*/ 93109 h 452735"/>
                  <a:gd name="connsiteX25" fmla="*/ 8287 w 565908"/>
                  <a:gd name="connsiteY25" fmla="*/ 206292 h 452735"/>
                  <a:gd name="connsiteX26" fmla="*/ 404428 w 565908"/>
                  <a:gd name="connsiteY26" fmla="*/ 93081 h 452735"/>
                  <a:gd name="connsiteX27" fmla="*/ 441778 w 565908"/>
                  <a:gd name="connsiteY27" fmla="*/ 90732 h 452735"/>
                  <a:gd name="connsiteX28" fmla="*/ 444410 w 565908"/>
                  <a:gd name="connsiteY28" fmla="*/ 93081 h 452735"/>
                  <a:gd name="connsiteX29" fmla="*/ 557622 w 565908"/>
                  <a:gd name="connsiteY29" fmla="*/ 206292 h 452735"/>
                  <a:gd name="connsiteX30" fmla="*/ 559970 w 565908"/>
                  <a:gd name="connsiteY30" fmla="*/ 243643 h 452735"/>
                  <a:gd name="connsiteX31" fmla="*/ 557622 w 565908"/>
                  <a:gd name="connsiteY31" fmla="*/ 246331 h 452735"/>
                  <a:gd name="connsiteX32" fmla="*/ 444410 w 565908"/>
                  <a:gd name="connsiteY32" fmla="*/ 359372 h 452735"/>
                  <a:gd name="connsiteX33" fmla="*/ 404394 w 565908"/>
                  <a:gd name="connsiteY33" fmla="*/ 359304 h 452735"/>
                  <a:gd name="connsiteX34" fmla="*/ 402051 w 565908"/>
                  <a:gd name="connsiteY34" fmla="*/ 322022 h 452735"/>
                  <a:gd name="connsiteX35" fmla="*/ 404428 w 565908"/>
                  <a:gd name="connsiteY35" fmla="*/ 319334 h 452735"/>
                  <a:gd name="connsiteX36" fmla="*/ 497549 w 565908"/>
                  <a:gd name="connsiteY36" fmla="*/ 226297 h 452735"/>
                  <a:gd name="connsiteX37" fmla="*/ 404371 w 565908"/>
                  <a:gd name="connsiteY37" fmla="*/ 133091 h 452735"/>
                  <a:gd name="connsiteX38" fmla="*/ 404371 w 565908"/>
                  <a:gd name="connsiteY38" fmla="*/ 93081 h 4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5908" h="452735">
                    <a:moveTo>
                      <a:pt x="172204" y="413361"/>
                    </a:moveTo>
                    <a:lnTo>
                      <a:pt x="341866" y="17106"/>
                    </a:lnTo>
                    <a:cubicBezTo>
                      <a:pt x="348050" y="2755"/>
                      <a:pt x="364697" y="-3867"/>
                      <a:pt x="379049" y="2317"/>
                    </a:cubicBezTo>
                    <a:cubicBezTo>
                      <a:pt x="392181" y="7975"/>
                      <a:pt x="399028" y="22541"/>
                      <a:pt x="395006" y="36263"/>
                    </a:cubicBezTo>
                    <a:lnTo>
                      <a:pt x="393874" y="39375"/>
                    </a:lnTo>
                    <a:lnTo>
                      <a:pt x="224212" y="435630"/>
                    </a:lnTo>
                    <a:cubicBezTo>
                      <a:pt x="218028" y="449981"/>
                      <a:pt x="201381" y="456603"/>
                      <a:pt x="187029" y="450419"/>
                    </a:cubicBezTo>
                    <a:cubicBezTo>
                      <a:pt x="173897" y="444761"/>
                      <a:pt x="167050" y="430195"/>
                      <a:pt x="171073" y="416473"/>
                    </a:cubicBezTo>
                    <a:lnTo>
                      <a:pt x="172204" y="413361"/>
                    </a:lnTo>
                    <a:lnTo>
                      <a:pt x="341866" y="17106"/>
                    </a:lnTo>
                    <a:lnTo>
                      <a:pt x="172204" y="413332"/>
                    </a:lnTo>
                    <a:close/>
                    <a:moveTo>
                      <a:pt x="8287" y="206292"/>
                    </a:moveTo>
                    <a:lnTo>
                      <a:pt x="121470" y="93109"/>
                    </a:lnTo>
                    <a:cubicBezTo>
                      <a:pt x="132539" y="82078"/>
                      <a:pt x="150455" y="82108"/>
                      <a:pt x="161486" y="93177"/>
                    </a:cubicBezTo>
                    <a:cubicBezTo>
                      <a:pt x="171525" y="103250"/>
                      <a:pt x="172528" y="119209"/>
                      <a:pt x="163829" y="130459"/>
                    </a:cubicBezTo>
                    <a:lnTo>
                      <a:pt x="161480" y="133119"/>
                    </a:lnTo>
                    <a:lnTo>
                      <a:pt x="68302" y="226297"/>
                    </a:lnTo>
                    <a:lnTo>
                      <a:pt x="161480" y="319475"/>
                    </a:lnTo>
                    <a:cubicBezTo>
                      <a:pt x="172583" y="330473"/>
                      <a:pt x="172668" y="348389"/>
                      <a:pt x="161670" y="359491"/>
                    </a:cubicBezTo>
                    <a:cubicBezTo>
                      <a:pt x="151569" y="369688"/>
                      <a:pt x="135434" y="370708"/>
                      <a:pt x="124130" y="361862"/>
                    </a:cubicBezTo>
                    <a:lnTo>
                      <a:pt x="121470" y="359486"/>
                    </a:lnTo>
                    <a:lnTo>
                      <a:pt x="8287" y="246302"/>
                    </a:lnTo>
                    <a:cubicBezTo>
                      <a:pt x="-1793" y="236221"/>
                      <a:pt x="-2799" y="220216"/>
                      <a:pt x="5938" y="208952"/>
                    </a:cubicBezTo>
                    <a:lnTo>
                      <a:pt x="8287" y="206292"/>
                    </a:lnTo>
                    <a:lnTo>
                      <a:pt x="121470" y="93109"/>
                    </a:lnTo>
                    <a:lnTo>
                      <a:pt x="8287" y="206292"/>
                    </a:lnTo>
                    <a:close/>
                    <a:moveTo>
                      <a:pt x="404428" y="93081"/>
                    </a:moveTo>
                    <a:cubicBezTo>
                      <a:pt x="414509" y="83001"/>
                      <a:pt x="430514" y="81994"/>
                      <a:pt x="441778" y="90732"/>
                    </a:cubicBezTo>
                    <a:lnTo>
                      <a:pt x="444410" y="93081"/>
                    </a:lnTo>
                    <a:lnTo>
                      <a:pt x="557622" y="206292"/>
                    </a:lnTo>
                    <a:cubicBezTo>
                      <a:pt x="567701" y="216373"/>
                      <a:pt x="568708" y="232378"/>
                      <a:pt x="559970" y="243643"/>
                    </a:cubicBezTo>
                    <a:lnTo>
                      <a:pt x="557622" y="246331"/>
                    </a:lnTo>
                    <a:lnTo>
                      <a:pt x="444410" y="359372"/>
                    </a:lnTo>
                    <a:cubicBezTo>
                      <a:pt x="433341" y="370404"/>
                      <a:pt x="415425" y="370373"/>
                      <a:pt x="404394" y="359304"/>
                    </a:cubicBezTo>
                    <a:cubicBezTo>
                      <a:pt x="394355" y="349231"/>
                      <a:pt x="393352" y="333272"/>
                      <a:pt x="402051" y="322022"/>
                    </a:cubicBezTo>
                    <a:lnTo>
                      <a:pt x="404428" y="319334"/>
                    </a:lnTo>
                    <a:lnTo>
                      <a:pt x="497549" y="226297"/>
                    </a:lnTo>
                    <a:lnTo>
                      <a:pt x="404371" y="133091"/>
                    </a:lnTo>
                    <a:cubicBezTo>
                      <a:pt x="393325" y="122041"/>
                      <a:pt x="393325" y="104130"/>
                      <a:pt x="404371" y="93081"/>
                    </a:cubicBezTo>
                    <a:close/>
                  </a:path>
                </a:pathLst>
              </a:custGeom>
              <a:solidFill>
                <a:schemeClr val="bg1"/>
              </a:solidFill>
              <a:ln w="20638" cap="flat">
                <a:noFill/>
                <a:prstDash val="solid"/>
                <a:miter/>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txBody>
              <a:bodyPr rtlCol="0" anchor="ctr"/>
              <a:lstStyle/>
              <a:p>
                <a:endParaRPr lang="en-US"/>
              </a:p>
            </p:txBody>
          </p:sp>
        </p:grpSp>
      </p:grpSp>
      <p:pic>
        <p:nvPicPr>
          <p:cNvPr id="7" name="Picture 6" descr="Screenshot">
            <a:extLst>
              <a:ext uri="{FF2B5EF4-FFF2-40B4-BE49-F238E27FC236}">
                <a16:creationId xmlns:a16="http://schemas.microsoft.com/office/drawing/2014/main" id="{B8C95E62-9922-A00B-CA1A-40070EDFB753}"/>
              </a:ext>
            </a:extLst>
          </p:cNvPr>
          <p:cNvPicPr>
            <a:picLocks noChangeAspect="1"/>
          </p:cNvPicPr>
          <p:nvPr/>
        </p:nvPicPr>
        <p:blipFill>
          <a:blip r:embed="rId2"/>
          <a:stretch>
            <a:fillRect/>
          </a:stretch>
        </p:blipFill>
        <p:spPr>
          <a:xfrm>
            <a:off x="4512721" y="2651891"/>
            <a:ext cx="7506086" cy="3988005"/>
          </a:xfrm>
          <a:prstGeom prst="rect">
            <a:avLst/>
          </a:prstGeom>
        </p:spPr>
      </p:pic>
      <p:cxnSp>
        <p:nvCxnSpPr>
          <p:cNvPr id="14" name="Straight Arrow Connector 13">
            <a:extLst>
              <a:ext uri="{FF2B5EF4-FFF2-40B4-BE49-F238E27FC236}">
                <a16:creationId xmlns:a16="http://schemas.microsoft.com/office/drawing/2014/main" id="{94044F44-6EFB-164D-ACB7-C1C547E293DC}"/>
              </a:ext>
              <a:ext uri="{C183D7F6-B498-43B3-948B-1728B52AA6E4}">
                <adec:decorative xmlns:adec="http://schemas.microsoft.com/office/drawing/2017/decorative" val="1"/>
              </a:ext>
            </a:extLst>
          </p:cNvPr>
          <p:cNvCxnSpPr>
            <a:cxnSpLocks/>
          </p:cNvCxnSpPr>
          <p:nvPr/>
        </p:nvCxnSpPr>
        <p:spPr>
          <a:xfrm flipV="1">
            <a:off x="2014671" y="4726980"/>
            <a:ext cx="418563" cy="64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19" name="Group 18" descr="screenshot">
            <a:extLst>
              <a:ext uri="{FF2B5EF4-FFF2-40B4-BE49-F238E27FC236}">
                <a16:creationId xmlns:a16="http://schemas.microsoft.com/office/drawing/2014/main" id="{82D7E7E3-56FF-860F-E831-6181FD89099A}"/>
              </a:ext>
            </a:extLst>
          </p:cNvPr>
          <p:cNvGrpSpPr/>
          <p:nvPr/>
        </p:nvGrpSpPr>
        <p:grpSpPr>
          <a:xfrm>
            <a:off x="5594889" y="1314715"/>
            <a:ext cx="4360189" cy="1424216"/>
            <a:chOff x="4856136" y="1273386"/>
            <a:chExt cx="4360189" cy="1424216"/>
          </a:xfrm>
        </p:grpSpPr>
        <p:pic>
          <p:nvPicPr>
            <p:cNvPr id="9" name="Picture 8">
              <a:extLst>
                <a:ext uri="{FF2B5EF4-FFF2-40B4-BE49-F238E27FC236}">
                  <a16:creationId xmlns:a16="http://schemas.microsoft.com/office/drawing/2014/main" id="{2DD409A2-556A-F8DA-D639-4E503A40F442}"/>
                </a:ext>
              </a:extLst>
            </p:cNvPr>
            <p:cNvPicPr>
              <a:picLocks noChangeAspect="1"/>
            </p:cNvPicPr>
            <p:nvPr/>
          </p:nvPicPr>
          <p:blipFill>
            <a:blip r:embed="rId3"/>
            <a:stretch>
              <a:fillRect/>
            </a:stretch>
          </p:blipFill>
          <p:spPr>
            <a:xfrm>
              <a:off x="7233497" y="1628046"/>
              <a:ext cx="997001" cy="254013"/>
            </a:xfrm>
            <a:prstGeom prst="rect">
              <a:avLst/>
            </a:prstGeom>
          </p:spPr>
        </p:pic>
        <p:pic>
          <p:nvPicPr>
            <p:cNvPr id="10" name="Picture 9">
              <a:extLst>
                <a:ext uri="{FF2B5EF4-FFF2-40B4-BE49-F238E27FC236}">
                  <a16:creationId xmlns:a16="http://schemas.microsoft.com/office/drawing/2014/main" id="{D608073E-F54F-8AB0-FF2E-86FBEA37361B}"/>
                </a:ext>
              </a:extLst>
            </p:cNvPr>
            <p:cNvPicPr>
              <a:picLocks noChangeAspect="1"/>
            </p:cNvPicPr>
            <p:nvPr/>
          </p:nvPicPr>
          <p:blipFill>
            <a:blip r:embed="rId4"/>
            <a:stretch>
              <a:fillRect/>
            </a:stretch>
          </p:blipFill>
          <p:spPr>
            <a:xfrm>
              <a:off x="4960361" y="1611647"/>
              <a:ext cx="1320868" cy="196860"/>
            </a:xfrm>
            <a:prstGeom prst="rect">
              <a:avLst/>
            </a:prstGeom>
          </p:spPr>
        </p:pic>
        <p:sp>
          <p:nvSpPr>
            <p:cNvPr id="11" name="Rectangle 10">
              <a:extLst>
                <a:ext uri="{FF2B5EF4-FFF2-40B4-BE49-F238E27FC236}">
                  <a16:creationId xmlns:a16="http://schemas.microsoft.com/office/drawing/2014/main" id="{6FB666E5-703A-41A4-9D12-8088B0BD1C25}"/>
                </a:ext>
              </a:extLst>
            </p:cNvPr>
            <p:cNvSpPr/>
            <p:nvPr/>
          </p:nvSpPr>
          <p:spPr>
            <a:xfrm>
              <a:off x="4856136" y="1273387"/>
              <a:ext cx="4360189" cy="1424215"/>
            </a:xfrm>
            <a:prstGeom prst="rect">
              <a:avLst/>
            </a:prstGeom>
            <a:noFill/>
            <a:ln w="12700">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1FA55C5-154B-A1B2-F882-3AE3EDED56E4}"/>
                </a:ext>
              </a:extLst>
            </p:cNvPr>
            <p:cNvSpPr txBox="1"/>
            <p:nvPr/>
          </p:nvSpPr>
          <p:spPr>
            <a:xfrm>
              <a:off x="4856136" y="1273386"/>
              <a:ext cx="4360189" cy="261610"/>
            </a:xfrm>
            <a:prstGeom prst="rect">
              <a:avLst/>
            </a:prstGeom>
            <a:solidFill>
              <a:schemeClr val="bg2"/>
            </a:solidFill>
          </p:spPr>
          <p:txBody>
            <a:bodyPr wrap="square" rtlCol="0">
              <a:spAutoFit/>
            </a:bodyPr>
            <a:lstStyle/>
            <a:p>
              <a:pPr algn="ctr"/>
              <a:r>
                <a:rPr lang="en-US" sz="1100">
                  <a:latin typeface="Arial" panose="020B0604020202020204" pitchFamily="34" charset="0"/>
                  <a:cs typeface="Arial" panose="020B0604020202020204" pitchFamily="34" charset="0"/>
                </a:rPr>
                <a:t>Model Catalog infrastructure</a:t>
              </a:r>
            </a:p>
          </p:txBody>
        </p:sp>
        <p:sp>
          <p:nvSpPr>
            <p:cNvPr id="13" name="TextBox 12">
              <a:extLst>
                <a:ext uri="{FF2B5EF4-FFF2-40B4-BE49-F238E27FC236}">
                  <a16:creationId xmlns:a16="http://schemas.microsoft.com/office/drawing/2014/main" id="{DC0F46C7-0BC4-F85A-0879-05A0CF1E8DBD}"/>
                </a:ext>
              </a:extLst>
            </p:cNvPr>
            <p:cNvSpPr txBox="1"/>
            <p:nvPr/>
          </p:nvSpPr>
          <p:spPr>
            <a:xfrm>
              <a:off x="5058883" y="1909689"/>
              <a:ext cx="1703465" cy="738664"/>
            </a:xfrm>
            <a:prstGeom prst="rect">
              <a:avLst/>
            </a:prstGeom>
            <a:noFill/>
          </p:spPr>
          <p:txBody>
            <a:bodyPr wrap="square" rtlCol="0">
              <a:spAutoFit/>
            </a:bodyPr>
            <a:lstStyle/>
            <a:p>
              <a:r>
                <a:rPr lang="en-US" sz="1050">
                  <a:latin typeface="Abadi Extra Light" panose="020B0204020104020204" pitchFamily="34" charset="0"/>
                  <a:cs typeface="Arial" panose="020B0604020202020204" pitchFamily="34" charset="0"/>
                </a:rPr>
                <a:t>Built-in service endpoint policy to AzureML managed storage accounts and Microsoft Container Registry</a:t>
              </a:r>
              <a:endParaRPr lang="en-US" sz="1600">
                <a:latin typeface="Abadi Extra Light" panose="020B0204020104020204" pitchFamily="34" charset="0"/>
              </a:endParaRPr>
            </a:p>
          </p:txBody>
        </p:sp>
        <p:sp>
          <p:nvSpPr>
            <p:cNvPr id="15" name="TextBox 14">
              <a:extLst>
                <a:ext uri="{FF2B5EF4-FFF2-40B4-BE49-F238E27FC236}">
                  <a16:creationId xmlns:a16="http://schemas.microsoft.com/office/drawing/2014/main" id="{7B39DA91-E97A-E258-F4F6-715569245B79}"/>
                </a:ext>
              </a:extLst>
            </p:cNvPr>
            <p:cNvSpPr txBox="1"/>
            <p:nvPr/>
          </p:nvSpPr>
          <p:spPr>
            <a:xfrm>
              <a:off x="7270093" y="1973118"/>
              <a:ext cx="1703465" cy="577081"/>
            </a:xfrm>
            <a:prstGeom prst="rect">
              <a:avLst/>
            </a:prstGeom>
            <a:noFill/>
          </p:spPr>
          <p:txBody>
            <a:bodyPr wrap="square" rtlCol="0">
              <a:spAutoFit/>
            </a:bodyPr>
            <a:lstStyle/>
            <a:p>
              <a:r>
                <a:rPr lang="en-US" sz="1050">
                  <a:latin typeface="Abadi Extra Light" panose="020B0204020104020204" pitchFamily="34" charset="0"/>
                  <a:cs typeface="Arial" panose="020B0604020202020204" pitchFamily="34" charset="0"/>
                </a:rPr>
                <a:t>Allow outbound FQDN rules for Hugging Face Hub and Docker Hub </a:t>
              </a:r>
              <a:endParaRPr lang="en-US" sz="1600">
                <a:latin typeface="Abadi Extra Light" panose="020B0204020104020204" pitchFamily="34" charset="0"/>
              </a:endParaRPr>
            </a:p>
          </p:txBody>
        </p:sp>
      </p:grpSp>
      <p:cxnSp>
        <p:nvCxnSpPr>
          <p:cNvPr id="21" name="Connector: Elbow 20">
            <a:extLst>
              <a:ext uri="{FF2B5EF4-FFF2-40B4-BE49-F238E27FC236}">
                <a16:creationId xmlns:a16="http://schemas.microsoft.com/office/drawing/2014/main" id="{0B3C5A89-97E8-5192-E029-37A9C512CC76}"/>
              </a:ext>
              <a:ext uri="{C183D7F6-B498-43B3-948B-1728B52AA6E4}">
                <adec:decorative xmlns:adec="http://schemas.microsoft.com/office/drawing/2017/decorative" val="1"/>
              </a:ext>
            </a:extLst>
          </p:cNvPr>
          <p:cNvCxnSpPr>
            <a:cxnSpLocks/>
          </p:cNvCxnSpPr>
          <p:nvPr/>
        </p:nvCxnSpPr>
        <p:spPr>
          <a:xfrm rot="16200000" flipV="1">
            <a:off x="9665489" y="2316413"/>
            <a:ext cx="1333430" cy="754251"/>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81167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CA50F0-299A-2CC8-0312-8CEB86EFF143}"/>
              </a:ext>
            </a:extLst>
          </p:cNvPr>
          <p:cNvSpPr>
            <a:spLocks noGrp="1"/>
          </p:cNvSpPr>
          <p:nvPr>
            <p:ph type="title"/>
          </p:nvPr>
        </p:nvSpPr>
        <p:spPr/>
        <p:txBody>
          <a:bodyPr vert="horz" wrap="square" lIns="0" tIns="0" rIns="0" bIns="0" rtlCol="0" anchor="t">
            <a:spAutoFit/>
          </a:bodyPr>
          <a:lstStyle/>
          <a:p>
            <a:pPr algn="ctr"/>
            <a:r>
              <a:rPr lang="en-US" dirty="0"/>
              <a:t>Security and Compliance </a:t>
            </a:r>
          </a:p>
        </p:txBody>
      </p:sp>
      <p:sp>
        <p:nvSpPr>
          <p:cNvPr id="8" name="TextBox 7">
            <a:extLst>
              <a:ext uri="{FF2B5EF4-FFF2-40B4-BE49-F238E27FC236}">
                <a16:creationId xmlns:a16="http://schemas.microsoft.com/office/drawing/2014/main" id="{97E1BDA9-BB55-CF58-FF8B-A8A99EED8B85}"/>
              </a:ext>
              <a:ext uri="{C183D7F6-B498-43B3-948B-1728B52AA6E4}">
                <adec:decorative xmlns:adec="http://schemas.microsoft.com/office/drawing/2017/decorative" val="1"/>
              </a:ext>
            </a:extLst>
          </p:cNvPr>
          <p:cNvSpPr txBox="1"/>
          <p:nvPr/>
        </p:nvSpPr>
        <p:spPr>
          <a:xfrm>
            <a:off x="4007735" y="6854473"/>
            <a:ext cx="3469510" cy="923330"/>
          </a:xfrm>
          <a:prstGeom prst="rect">
            <a:avLst/>
          </a:prstGeom>
          <a:noFill/>
        </p:spPr>
        <p:txBody>
          <a:bodyPr wrap="square">
            <a:spAutoFit/>
          </a:bodyPr>
          <a:lstStyle/>
          <a:p>
            <a:pPr algn="l"/>
            <a:endParaRPr lang="en-US"/>
          </a:p>
          <a:p>
            <a:pPr marL="342900" indent="-342900" algn="l">
              <a:buFont typeface="Arial" panose="020B0604020202020204" pitchFamily="34" charset="0"/>
              <a:buChar char="•"/>
            </a:pPr>
            <a:endParaRPr lang="en-US" sz="1800"/>
          </a:p>
          <a:p>
            <a:pPr algn="l"/>
            <a:endParaRPr lang="en-US" sz="1800"/>
          </a:p>
        </p:txBody>
      </p:sp>
      <p:grpSp>
        <p:nvGrpSpPr>
          <p:cNvPr id="6" name="Group 5" descr="Regulate access to models with Azure policy integration&#10;Allowlist or Denylist patterns&#10;You can configure different policies for dev/test and production environments ">
            <a:extLst>
              <a:ext uri="{FF2B5EF4-FFF2-40B4-BE49-F238E27FC236}">
                <a16:creationId xmlns:a16="http://schemas.microsoft.com/office/drawing/2014/main" id="{F776AE90-1F83-B041-828F-9CCA427AA449}"/>
              </a:ext>
            </a:extLst>
          </p:cNvPr>
          <p:cNvGrpSpPr/>
          <p:nvPr/>
        </p:nvGrpSpPr>
        <p:grpSpPr>
          <a:xfrm>
            <a:off x="437662" y="1898907"/>
            <a:ext cx="4535101" cy="5235825"/>
            <a:chOff x="8336081" y="1610672"/>
            <a:chExt cx="4535101" cy="5235825"/>
          </a:xfrm>
        </p:grpSpPr>
        <p:sp>
          <p:nvSpPr>
            <p:cNvPr id="29" name="Text Placeholder 15">
              <a:extLst>
                <a:ext uri="{FF2B5EF4-FFF2-40B4-BE49-F238E27FC236}">
                  <a16:creationId xmlns:a16="http://schemas.microsoft.com/office/drawing/2014/main" id="{96744D74-E2D3-F369-4CC9-7A61EE493787}"/>
                </a:ext>
              </a:extLst>
            </p:cNvPr>
            <p:cNvSpPr txBox="1">
              <a:spLocks/>
            </p:cNvSpPr>
            <p:nvPr/>
          </p:nvSpPr>
          <p:spPr>
            <a:xfrm>
              <a:off x="8336081" y="2783846"/>
              <a:ext cx="4535101" cy="4062651"/>
            </a:xfrm>
            <a:prstGeom prst="rect">
              <a:avLst/>
            </a:prstGeom>
          </p:spPr>
          <p:txBody>
            <a:bodyPr vert="horz" wrap="square" lIns="0" tIns="0" rIns="0" bIns="0" rtlCol="0">
              <a:spAutoFit/>
            </a:bodyPr>
            <a:lstStyle>
              <a:lvl1pPr marL="176213" marR="0" indent="-1762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Segoe UI" panose="020B0502040204020203" pitchFamily="34" charset="0"/>
                </a:defRPr>
              </a:lvl1pPr>
              <a:lvl2pPr marL="398463" marR="0" indent="-1698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mn-cs"/>
                </a:defRPr>
              </a:lvl2pPr>
              <a:lvl3pPr marL="555625" marR="0" indent="-15716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85800" marR="0" indent="-1365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800100" marR="0" indent="-1111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200"/>
                </a:spcAft>
                <a:buNone/>
              </a:pPr>
              <a:r>
                <a:rPr lang="en-US" dirty="0">
                  <a:latin typeface="+mj-lt"/>
                </a:rPr>
                <a:t>Regulate access to models with Azure policy integration</a:t>
              </a:r>
              <a:endParaRPr lang="en-US" dirty="0"/>
            </a:p>
            <a:p>
              <a:pPr>
                <a:spcAft>
                  <a:spcPts val="1200"/>
                </a:spcAft>
              </a:pPr>
              <a:r>
                <a:rPr lang="en-US" dirty="0"/>
                <a:t>Allowlist or Denylist patterns</a:t>
              </a:r>
            </a:p>
            <a:p>
              <a:pPr>
                <a:spcAft>
                  <a:spcPts val="1200"/>
                </a:spcAft>
              </a:pPr>
              <a:r>
                <a:rPr lang="en-US" dirty="0"/>
                <a:t>You can configure different policies for dev/test and production environments </a:t>
              </a:r>
            </a:p>
            <a:p>
              <a:pPr>
                <a:spcAft>
                  <a:spcPts val="1200"/>
                </a:spcAft>
              </a:pPr>
              <a:endParaRPr lang="en-US" dirty="0"/>
            </a:p>
            <a:p>
              <a:pPr>
                <a:spcAft>
                  <a:spcPts val="1200"/>
                </a:spcAft>
              </a:pPr>
              <a:endParaRPr lang="en-US" dirty="0"/>
            </a:p>
            <a:p>
              <a:pPr>
                <a:spcAft>
                  <a:spcPts val="1200"/>
                </a:spcAft>
              </a:pPr>
              <a:endParaRPr lang="en-US" dirty="0"/>
            </a:p>
            <a:p>
              <a:pPr>
                <a:spcAft>
                  <a:spcPts val="1200"/>
                </a:spcAft>
              </a:pPr>
              <a:endParaRPr lang="en-US" dirty="0"/>
            </a:p>
          </p:txBody>
        </p:sp>
        <p:grpSp>
          <p:nvGrpSpPr>
            <p:cNvPr id="37" name="Group 36">
              <a:extLst>
                <a:ext uri="{FF2B5EF4-FFF2-40B4-BE49-F238E27FC236}">
                  <a16:creationId xmlns:a16="http://schemas.microsoft.com/office/drawing/2014/main" id="{FE4C35FF-CE9A-65BD-978A-1B13A5BCB142}"/>
                </a:ext>
              </a:extLst>
            </p:cNvPr>
            <p:cNvGrpSpPr/>
            <p:nvPr/>
          </p:nvGrpSpPr>
          <p:grpSpPr>
            <a:xfrm>
              <a:off x="8336082" y="1610672"/>
              <a:ext cx="731520" cy="731520"/>
              <a:chOff x="8336082" y="1323040"/>
              <a:chExt cx="731520" cy="731520"/>
            </a:xfrm>
          </p:grpSpPr>
          <p:sp>
            <p:nvSpPr>
              <p:cNvPr id="35" name="Oval 34">
                <a:extLst>
                  <a:ext uri="{FF2B5EF4-FFF2-40B4-BE49-F238E27FC236}">
                    <a16:creationId xmlns:a16="http://schemas.microsoft.com/office/drawing/2014/main" id="{C59C6489-01BE-CC1D-3584-0244806B3B30}"/>
                  </a:ext>
                  <a:ext uri="{C183D7F6-B498-43B3-948B-1728B52AA6E4}">
                    <adec:decorative xmlns:adec="http://schemas.microsoft.com/office/drawing/2017/decorative" val="1"/>
                  </a:ext>
                </a:extLst>
              </p:cNvPr>
              <p:cNvSpPr/>
              <p:nvPr/>
            </p:nvSpPr>
            <p:spPr bwMode="auto">
              <a:xfrm>
                <a:off x="8336082" y="1323040"/>
                <a:ext cx="731520" cy="73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mj-lt"/>
                </a:endParaRPr>
              </a:p>
            </p:txBody>
          </p:sp>
          <p:pic>
            <p:nvPicPr>
              <p:cNvPr id="36" name="Graphic 35">
                <a:extLst>
                  <a:ext uri="{FF2B5EF4-FFF2-40B4-BE49-F238E27FC236}">
                    <a16:creationId xmlns:a16="http://schemas.microsoft.com/office/drawing/2014/main" id="{88B1289F-4CDD-E817-1216-7F8EE8C7A4D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93245" y="1496161"/>
                <a:ext cx="420073" cy="384102"/>
              </a:xfrm>
              <a:prstGeom prst="rect">
                <a:avLst/>
              </a:prstGeom>
            </p:spPr>
          </p:pic>
        </p:grpSp>
      </p:grpSp>
      <p:grpSp>
        <p:nvGrpSpPr>
          <p:cNvPr id="23" name="Group 22" descr="screenshot">
            <a:extLst>
              <a:ext uri="{FF2B5EF4-FFF2-40B4-BE49-F238E27FC236}">
                <a16:creationId xmlns:a16="http://schemas.microsoft.com/office/drawing/2014/main" id="{936B2460-4D03-1A13-D8C5-00DAF334E51C}"/>
              </a:ext>
            </a:extLst>
          </p:cNvPr>
          <p:cNvGrpSpPr/>
          <p:nvPr/>
        </p:nvGrpSpPr>
        <p:grpSpPr>
          <a:xfrm>
            <a:off x="5637256" y="1566971"/>
            <a:ext cx="6062549" cy="3974094"/>
            <a:chOff x="129527" y="1114741"/>
            <a:chExt cx="6062549" cy="3974094"/>
          </a:xfrm>
          <a:effectLst>
            <a:outerShdw blurRad="50800" dist="38100" dir="2700000" algn="tl" rotWithShape="0">
              <a:prstClr val="black">
                <a:alpha val="40000"/>
              </a:prstClr>
            </a:outerShdw>
          </a:effectLst>
        </p:grpSpPr>
        <p:sp>
          <p:nvSpPr>
            <p:cNvPr id="7" name="Rectangle: Rounded Corners 6">
              <a:extLst>
                <a:ext uri="{FF2B5EF4-FFF2-40B4-BE49-F238E27FC236}">
                  <a16:creationId xmlns:a16="http://schemas.microsoft.com/office/drawing/2014/main" id="{981977BD-764F-435A-F009-44814614C28D}"/>
                </a:ext>
              </a:extLst>
            </p:cNvPr>
            <p:cNvSpPr/>
            <p:nvPr/>
          </p:nvSpPr>
          <p:spPr bwMode="auto">
            <a:xfrm>
              <a:off x="129527" y="1114741"/>
              <a:ext cx="6062549" cy="3974094"/>
            </a:xfrm>
            <a:prstGeom prst="roundRect">
              <a:avLst>
                <a:gd name="adj" fmla="val 5046"/>
              </a:avLst>
            </a:prstGeom>
            <a:solidFill>
              <a:schemeClr val="tx1">
                <a:lumMod val="65000"/>
                <a:lumOff val="35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 name="Picture 2">
              <a:extLst>
                <a:ext uri="{FF2B5EF4-FFF2-40B4-BE49-F238E27FC236}">
                  <a16:creationId xmlns:a16="http://schemas.microsoft.com/office/drawing/2014/main" id="{EDD1C072-F4EA-E989-597D-21C404CF8196}"/>
                </a:ext>
              </a:extLst>
            </p:cNvPr>
            <p:cNvPicPr>
              <a:picLocks noChangeAspect="1"/>
            </p:cNvPicPr>
            <p:nvPr/>
          </p:nvPicPr>
          <p:blipFill>
            <a:blip r:embed="rId4"/>
            <a:stretch>
              <a:fillRect/>
            </a:stretch>
          </p:blipFill>
          <p:spPr>
            <a:xfrm>
              <a:off x="260068" y="1253711"/>
              <a:ext cx="5792862" cy="3708803"/>
            </a:xfrm>
            <a:prstGeom prst="rect">
              <a:avLst/>
            </a:prstGeom>
          </p:spPr>
        </p:pic>
        <p:cxnSp>
          <p:nvCxnSpPr>
            <p:cNvPr id="18" name="Connector: Curved 17">
              <a:extLst>
                <a:ext uri="{FF2B5EF4-FFF2-40B4-BE49-F238E27FC236}">
                  <a16:creationId xmlns:a16="http://schemas.microsoft.com/office/drawing/2014/main" id="{1B577923-4C99-64DC-B563-7D809BFBFCB5}"/>
                </a:ext>
              </a:extLst>
            </p:cNvPr>
            <p:cNvCxnSpPr>
              <a:cxnSpLocks/>
            </p:cNvCxnSpPr>
            <p:nvPr/>
          </p:nvCxnSpPr>
          <p:spPr>
            <a:xfrm rot="10800000" flipV="1">
              <a:off x="2531167" y="3916016"/>
              <a:ext cx="589720" cy="469623"/>
            </a:xfrm>
            <a:prstGeom prst="curvedConnector3">
              <a:avLst>
                <a:gd name="adj1" fmla="val 96348"/>
              </a:avLst>
            </a:prstGeom>
            <a:ln w="38100">
              <a:solidFill>
                <a:srgbClr val="F4364C"/>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A665EE35-6436-2B79-6FB3-D0A8A3E5833E}"/>
                </a:ext>
              </a:extLst>
            </p:cNvPr>
            <p:cNvCxnSpPr>
              <a:cxnSpLocks/>
            </p:cNvCxnSpPr>
            <p:nvPr/>
          </p:nvCxnSpPr>
          <p:spPr>
            <a:xfrm rot="10800000" flipV="1">
              <a:off x="2067341" y="3142097"/>
              <a:ext cx="589720" cy="469623"/>
            </a:xfrm>
            <a:prstGeom prst="curvedConnector3">
              <a:avLst>
                <a:gd name="adj1" fmla="val 96348"/>
              </a:avLst>
            </a:prstGeom>
            <a:ln w="38100">
              <a:solidFill>
                <a:srgbClr val="F4364C"/>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9958527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BD9604F-AD55-5695-1474-64FC5772690B}"/>
              </a:ext>
            </a:extLst>
          </p:cNvPr>
          <p:cNvSpPr>
            <a:spLocks noGrp="1"/>
          </p:cNvSpPr>
          <p:nvPr>
            <p:ph type="title"/>
          </p:nvPr>
        </p:nvSpPr>
        <p:spPr>
          <a:xfrm>
            <a:off x="584199" y="2918223"/>
            <a:ext cx="10428357" cy="1107996"/>
          </a:xfrm>
        </p:spPr>
        <p:txBody>
          <a:bodyPr/>
          <a:lstStyle/>
          <a:p>
            <a:r>
              <a:rPr lang="en-US" b="1" dirty="0">
                <a:latin typeface="Microsoft YaHei UI" panose="020B0503020204020204" pitchFamily="34" charset="-122"/>
                <a:ea typeface="Microsoft YaHei UI" panose="020B0503020204020204" pitchFamily="34" charset="-122"/>
              </a:rPr>
              <a:t>Azure</a:t>
            </a:r>
            <a:r>
              <a:rPr lang="zh-CN" altLang="en-US" b="1" dirty="0">
                <a:latin typeface="Microsoft YaHei UI" panose="020B0503020204020204" pitchFamily="34" charset="-122"/>
                <a:ea typeface="Microsoft YaHei UI" panose="020B0503020204020204" pitchFamily="34" charset="-122"/>
              </a:rPr>
              <a:t> </a:t>
            </a:r>
            <a:r>
              <a:rPr lang="en-US" altLang="zh-CN" b="1" dirty="0">
                <a:latin typeface="Microsoft YaHei UI" panose="020B0503020204020204" pitchFamily="34" charset="-122"/>
                <a:ea typeface="Microsoft YaHei UI" panose="020B0503020204020204" pitchFamily="34" charset="-122"/>
              </a:rPr>
              <a:t>AI</a:t>
            </a:r>
            <a:r>
              <a:rPr lang="zh-CN" altLang="en-US" b="1" dirty="0">
                <a:latin typeface="Microsoft YaHei UI" panose="020B0503020204020204" pitchFamily="34" charset="-122"/>
                <a:ea typeface="Microsoft YaHei UI" panose="020B0503020204020204" pitchFamily="34" charset="-122"/>
              </a:rPr>
              <a:t> </a:t>
            </a:r>
            <a:r>
              <a:rPr lang="en-US" altLang="zh-CN" b="1" dirty="0">
                <a:latin typeface="Microsoft YaHei UI" panose="020B0503020204020204" pitchFamily="34" charset="-122"/>
                <a:ea typeface="Microsoft YaHei UI" panose="020B0503020204020204" pitchFamily="34" charset="-122"/>
              </a:rPr>
              <a:t>Inference</a:t>
            </a:r>
            <a:r>
              <a:rPr lang="zh-CN" altLang="en-US" b="1" dirty="0">
                <a:latin typeface="Microsoft YaHei UI" panose="020B0503020204020204" pitchFamily="34" charset="-122"/>
                <a:ea typeface="Microsoft YaHei UI" panose="020B0503020204020204" pitchFamily="34" charset="-122"/>
              </a:rPr>
              <a:t> </a:t>
            </a:r>
            <a:r>
              <a:rPr lang="en-US" altLang="zh-CN" b="1" dirty="0">
                <a:latin typeface="Microsoft YaHei UI" panose="020B0503020204020204" pitchFamily="34" charset="-122"/>
                <a:ea typeface="Microsoft YaHei UI" panose="020B0503020204020204" pitchFamily="34" charset="-122"/>
              </a:rPr>
              <a:t>SDK</a:t>
            </a:r>
            <a:r>
              <a:rPr lang="zh-CN" altLang="en-US" b="1" dirty="0">
                <a:latin typeface="Microsoft YaHei UI" panose="020B0503020204020204" pitchFamily="34" charset="-122"/>
                <a:ea typeface="Microsoft YaHei UI" panose="020B0503020204020204" pitchFamily="34" charset="-122"/>
              </a:rPr>
              <a:t> 从研发到部署的利器</a:t>
            </a:r>
            <a:endParaRPr lang="en-US" b="1"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22409022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 shot of a computer program&#10;&#10;Description automatically generated">
            <a:extLst>
              <a:ext uri="{FF2B5EF4-FFF2-40B4-BE49-F238E27FC236}">
                <a16:creationId xmlns:a16="http://schemas.microsoft.com/office/drawing/2014/main" id="{F6741CDE-93B8-3FFF-7C0B-4CDD53E2FBC9}"/>
              </a:ext>
            </a:extLst>
          </p:cNvPr>
          <p:cNvPicPr>
            <a:picLocks noChangeAspect="1"/>
          </p:cNvPicPr>
          <p:nvPr/>
        </p:nvPicPr>
        <p:blipFill>
          <a:blip r:embed="rId2"/>
          <a:stretch>
            <a:fillRect/>
          </a:stretch>
        </p:blipFill>
        <p:spPr>
          <a:xfrm>
            <a:off x="238540" y="1403981"/>
            <a:ext cx="5293240" cy="4323936"/>
          </a:xfrm>
          <a:prstGeom prst="rect">
            <a:avLst/>
          </a:prstGeom>
        </p:spPr>
      </p:pic>
      <p:sp>
        <p:nvSpPr>
          <p:cNvPr id="6" name="TextBox 5">
            <a:extLst>
              <a:ext uri="{FF2B5EF4-FFF2-40B4-BE49-F238E27FC236}">
                <a16:creationId xmlns:a16="http://schemas.microsoft.com/office/drawing/2014/main" id="{B168FE25-A194-3840-A6FD-034B34A4634A}"/>
              </a:ext>
            </a:extLst>
          </p:cNvPr>
          <p:cNvSpPr txBox="1"/>
          <p:nvPr/>
        </p:nvSpPr>
        <p:spPr>
          <a:xfrm>
            <a:off x="3638758" y="344299"/>
            <a:ext cx="5256247" cy="553998"/>
          </a:xfrm>
          <a:prstGeom prst="rect">
            <a:avLst/>
          </a:prstGeom>
          <a:noFill/>
        </p:spPr>
        <p:txBody>
          <a:bodyPr wrap="none" lIns="0" tIns="0" rIns="0" bIns="0" rtlCol="0">
            <a:spAutoFit/>
          </a:bodyPr>
          <a:lstStyle/>
          <a:p>
            <a:pPr algn="l"/>
            <a:r>
              <a:rPr lang="en-US" sz="3600" b="1" dirty="0" err="1">
                <a:latin typeface="Microsoft YaHei UI" panose="020B0503020204020204" pitchFamily="34" charset="-122"/>
                <a:ea typeface="Microsoft YaHei UI" panose="020B0503020204020204" pitchFamily="34" charset="-122"/>
              </a:rPr>
              <a:t>打通从研发到部署的</a:t>
            </a:r>
            <a:r>
              <a:rPr lang="zh-CN" altLang="en-US" sz="3600" b="1" dirty="0">
                <a:latin typeface="Microsoft YaHei UI" panose="020B0503020204020204" pitchFamily="34" charset="-122"/>
                <a:ea typeface="Microsoft YaHei UI" panose="020B0503020204020204" pitchFamily="34" charset="-122"/>
              </a:rPr>
              <a:t> </a:t>
            </a:r>
            <a:r>
              <a:rPr lang="en-US" altLang="zh-CN" sz="3600" b="1" dirty="0">
                <a:latin typeface="Microsoft YaHei UI" panose="020B0503020204020204" pitchFamily="34" charset="-122"/>
                <a:ea typeface="Microsoft YaHei UI" panose="020B0503020204020204" pitchFamily="34" charset="-122"/>
              </a:rPr>
              <a:t>SDK</a:t>
            </a:r>
            <a:endParaRPr lang="en-US" sz="3600" b="1" dirty="0">
              <a:latin typeface="Microsoft YaHei UI" panose="020B0503020204020204" pitchFamily="34" charset="-122"/>
              <a:ea typeface="Microsoft YaHei UI" panose="020B0503020204020204" pitchFamily="34" charset="-122"/>
            </a:endParaRPr>
          </a:p>
        </p:txBody>
      </p:sp>
      <p:pic>
        <p:nvPicPr>
          <p:cNvPr id="8" name="Picture 7" descr="A screenshot of a computer program&#10;&#10;Description automatically generated">
            <a:extLst>
              <a:ext uri="{FF2B5EF4-FFF2-40B4-BE49-F238E27FC236}">
                <a16:creationId xmlns:a16="http://schemas.microsoft.com/office/drawing/2014/main" id="{15286C78-8588-8CE9-5DF9-CFE5A313A004}"/>
              </a:ext>
            </a:extLst>
          </p:cNvPr>
          <p:cNvPicPr>
            <a:picLocks noChangeAspect="1"/>
          </p:cNvPicPr>
          <p:nvPr/>
        </p:nvPicPr>
        <p:blipFill>
          <a:blip r:embed="rId3"/>
          <a:stretch>
            <a:fillRect/>
          </a:stretch>
        </p:blipFill>
        <p:spPr>
          <a:xfrm>
            <a:off x="5939735" y="1403980"/>
            <a:ext cx="5910541" cy="4323935"/>
          </a:xfrm>
          <a:prstGeom prst="rect">
            <a:avLst/>
          </a:prstGeom>
        </p:spPr>
      </p:pic>
      <p:sp>
        <p:nvSpPr>
          <p:cNvPr id="10" name="TextBox 9">
            <a:extLst>
              <a:ext uri="{FF2B5EF4-FFF2-40B4-BE49-F238E27FC236}">
                <a16:creationId xmlns:a16="http://schemas.microsoft.com/office/drawing/2014/main" id="{173C7923-C2B3-F456-956F-2CCC3C4E3506}"/>
              </a:ext>
            </a:extLst>
          </p:cNvPr>
          <p:cNvSpPr txBox="1"/>
          <p:nvPr/>
        </p:nvSpPr>
        <p:spPr>
          <a:xfrm>
            <a:off x="615223" y="6113662"/>
            <a:ext cx="11934585" cy="369332"/>
          </a:xfrm>
          <a:prstGeom prst="rect">
            <a:avLst/>
          </a:prstGeom>
          <a:noFill/>
        </p:spPr>
        <p:txBody>
          <a:bodyPr wrap="square">
            <a:spAutoFit/>
          </a:bodyPr>
          <a:lstStyle/>
          <a:p>
            <a:r>
              <a:rPr lang="en-US" dirty="0">
                <a:hlinkClick r:id="rId4"/>
              </a:rPr>
              <a:t>azure-sdk-for-python/sdk/ai/azure-ai-inference/samples at main · Azure/azure-sdk-for-python (github.com)</a:t>
            </a:r>
            <a:endParaRPr lang="en-US" dirty="0"/>
          </a:p>
        </p:txBody>
      </p:sp>
    </p:spTree>
    <p:extLst>
      <p:ext uri="{BB962C8B-B14F-4D97-AF65-F5344CB8AC3E}">
        <p14:creationId xmlns:p14="http://schemas.microsoft.com/office/powerpoint/2010/main" val="240100843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Demo1b_V1.1">
            <a:hlinkClick r:id="" action="ppaction://media"/>
            <a:extLst>
              <a:ext uri="{FF2B5EF4-FFF2-40B4-BE49-F238E27FC236}">
                <a16:creationId xmlns:a16="http://schemas.microsoft.com/office/drawing/2014/main" id="{5EF72609-D4B0-D53B-7D03-AB91810019E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6350"/>
            <a:ext cx="12192000" cy="6858000"/>
          </a:xfrm>
          <a:prstGeom prst="rect">
            <a:avLst/>
          </a:prstGeom>
        </p:spPr>
      </p:pic>
    </p:spTree>
    <p:extLst>
      <p:ext uri="{BB962C8B-B14F-4D97-AF65-F5344CB8AC3E}">
        <p14:creationId xmlns:p14="http://schemas.microsoft.com/office/powerpoint/2010/main" val="1930292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0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cs typeface="Segoe UI"/>
              </a:rPr>
              <a:t>RAGHack: Next steps</a:t>
            </a:r>
            <a:endParaRPr lang="en-US"/>
          </a:p>
        </p:txBody>
      </p:sp>
      <p:sp>
        <p:nvSpPr>
          <p:cNvPr id="3" name="Content Placeholder 2">
            <a:extLst>
              <a:ext uri="{FF2B5EF4-FFF2-40B4-BE49-F238E27FC236}">
                <a16:creationId xmlns:a16="http://schemas.microsoft.com/office/drawing/2014/main" id="{4F3B212D-5770-6337-F472-59B7DFD16C5D}"/>
              </a:ext>
            </a:extLst>
          </p:cNvPr>
          <p:cNvSpPr>
            <a:spLocks noGrp="1"/>
          </p:cNvSpPr>
          <p:nvPr>
            <p:ph sz="quarter" idx="10"/>
          </p:nvPr>
        </p:nvSpPr>
        <p:spPr>
          <a:xfrm>
            <a:off x="584200" y="1435100"/>
            <a:ext cx="11731142" cy="4339650"/>
          </a:xfrm>
        </p:spPr>
        <p:txBody>
          <a:bodyPr vert="horz" wrap="square" lIns="0" tIns="0" rIns="0" bIns="0" rtlCol="0" anchor="t">
            <a:spAutoFit/>
          </a:bodyPr>
          <a:lstStyle/>
          <a:p>
            <a:pPr marL="0" indent="0">
              <a:buNone/>
            </a:pPr>
            <a:r>
              <a:rPr lang="en-US" sz="2600">
                <a:latin typeface="Aptos"/>
                <a:cs typeface="Segoe UI"/>
              </a:rPr>
              <a:t>Register for the hackathon @ </a:t>
            </a:r>
            <a:r>
              <a:rPr lang="en-US" sz="3000">
                <a:latin typeface="Aptos"/>
                <a:cs typeface="Segoe UI"/>
                <a:hlinkClick r:id="rId3"/>
              </a:rPr>
              <a:t>aka.ms/raghack/register</a:t>
            </a:r>
            <a:endParaRPr lang="en-US" sz="3000"/>
          </a:p>
          <a:p>
            <a:pPr marL="0" indent="0">
              <a:buNone/>
            </a:pPr>
            <a:endParaRPr lang="en-US" sz="2600">
              <a:latin typeface="Aptos"/>
              <a:cs typeface="Segoe UI"/>
            </a:endParaRPr>
          </a:p>
          <a:p>
            <a:pPr marL="0" indent="0">
              <a:buNone/>
            </a:pPr>
            <a:r>
              <a:rPr lang="en-US" sz="2600">
                <a:latin typeface="Aptos"/>
                <a:cs typeface="Segoe UI"/>
              </a:rPr>
              <a:t>Hack, hack, hack! Try our code samples or start from scratch!🧑🏿‍💻 👩🏻‍💻 👩🏼‍💻</a:t>
            </a:r>
            <a:endParaRPr lang="en-US">
              <a:cs typeface="Segoe UI"/>
            </a:endParaRPr>
          </a:p>
          <a:p>
            <a:pPr marL="0" indent="0">
              <a:buNone/>
            </a:pPr>
            <a:endParaRPr lang="en-US" sz="2600">
              <a:latin typeface="Aptos"/>
              <a:cs typeface="Segoe UI"/>
            </a:endParaRPr>
          </a:p>
          <a:p>
            <a:pPr marL="0" indent="0">
              <a:buNone/>
            </a:pPr>
            <a:r>
              <a:rPr lang="en-US" sz="2600">
                <a:latin typeface="Aptos"/>
                <a:cs typeface="Segoe UI"/>
              </a:rPr>
              <a:t>For any questions, post in GitHub forum or attend Discord Office Hours.  🙋🏼 🙋🏾‍♀️  </a:t>
            </a:r>
            <a:endParaRPr lang="en-US">
              <a:cs typeface="Segoe UI"/>
            </a:endParaRPr>
          </a:p>
          <a:p>
            <a:pPr marL="0" indent="0">
              <a:buNone/>
            </a:pPr>
            <a:endParaRPr lang="en-US" sz="2600">
              <a:latin typeface="Aptos"/>
              <a:cs typeface="Segoe UI"/>
            </a:endParaRPr>
          </a:p>
          <a:p>
            <a:pPr marL="0" indent="0">
              <a:buNone/>
            </a:pPr>
            <a:r>
              <a:rPr lang="en-US" sz="2600">
                <a:latin typeface="Aptos"/>
                <a:cs typeface="Segoe UI"/>
              </a:rPr>
              <a:t>Join more live RAG sessions!  </a:t>
            </a:r>
            <a:r>
              <a:rPr lang="en-US">
                <a:latin typeface="Segoe UI"/>
                <a:cs typeface="Segoe UI"/>
                <a:hlinkClick r:id="rId4"/>
              </a:rPr>
              <a:t>aka.ms/raghack/streams</a:t>
            </a:r>
            <a:endParaRPr lang="en-US">
              <a:solidFill>
                <a:srgbClr val="000000"/>
              </a:solidFill>
              <a:latin typeface="Segoe UI"/>
              <a:cs typeface="Segoe UI"/>
            </a:endParaRPr>
          </a:p>
          <a:p>
            <a:pPr marL="0" indent="0">
              <a:buNone/>
            </a:pPr>
            <a:endParaRPr lang="en-US" sz="2600">
              <a:latin typeface="Aptos"/>
              <a:cs typeface="Segoe UI"/>
            </a:endParaRPr>
          </a:p>
          <a:p>
            <a:pPr marL="0" indent="0">
              <a:buNone/>
            </a:pPr>
            <a:r>
              <a:rPr lang="en-US" sz="2600">
                <a:latin typeface="Aptos"/>
                <a:cs typeface="Segoe UI"/>
              </a:rPr>
              <a:t>Submit your project before September 16</a:t>
            </a:r>
            <a:r>
              <a:rPr lang="en-US" sz="2600" baseline="30000">
                <a:latin typeface="Aptos"/>
                <a:cs typeface="Segoe UI"/>
              </a:rPr>
              <a:t>th</a:t>
            </a:r>
            <a:r>
              <a:rPr lang="en-US" sz="2600">
                <a:latin typeface="Aptos"/>
                <a:cs typeface="Segoe UI"/>
              </a:rPr>
              <a:t> 11:59 PM PT to win prizes! 💵</a:t>
            </a:r>
            <a:endParaRPr lang="en-US">
              <a:cs typeface="Segoe UI"/>
            </a:endParaRPr>
          </a:p>
        </p:txBody>
      </p:sp>
      <p:sp>
        <p:nvSpPr>
          <p:cNvPr id="4" name="TextBox 3">
            <a:extLst>
              <a:ext uri="{FF2B5EF4-FFF2-40B4-BE49-F238E27FC236}">
                <a16:creationId xmlns:a16="http://schemas.microsoft.com/office/drawing/2014/main" id="{9EB109E7-2521-2EE7-16AC-6166884C0857}"/>
              </a:ext>
            </a:extLst>
          </p:cNvPr>
          <p:cNvSpPr txBox="1"/>
          <p:nvPr/>
        </p:nvSpPr>
        <p:spPr>
          <a:xfrm>
            <a:off x="8579977" y="380256"/>
            <a:ext cx="3307223" cy="630942"/>
          </a:xfrm>
          <a:prstGeom prst="rect">
            <a:avLst/>
          </a:prstGeom>
          <a:noFill/>
        </p:spPr>
        <p:txBody>
          <a:bodyPr wrap="square">
            <a:spAutoFit/>
          </a:bodyPr>
          <a:lstStyle/>
          <a:p>
            <a:r>
              <a:rPr lang="en-US" sz="3500">
                <a:latin typeface="Segoe UI"/>
                <a:cs typeface="Segoe UI"/>
                <a:hlinkClick r:id="rId4">
                  <a:extLst>
                    <a:ext uri="{A12FA001-AC4F-418D-AE19-62706E023703}">
                      <ahyp:hlinkClr xmlns:ahyp="http://schemas.microsoft.com/office/drawing/2018/hyperlinkcolor" val="tx"/>
                    </a:ext>
                  </a:extLst>
                </a:hlinkClick>
              </a:rPr>
              <a:t>aka.ms/raghack</a:t>
            </a:r>
            <a:endParaRPr lang="en-US" sz="3500"/>
          </a:p>
        </p:txBody>
      </p:sp>
    </p:spTree>
    <p:extLst>
      <p:ext uri="{BB962C8B-B14F-4D97-AF65-F5344CB8AC3E}">
        <p14:creationId xmlns:p14="http://schemas.microsoft.com/office/powerpoint/2010/main" val="8077136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597F-E851-7BC8-2461-D5ADA7025EB3}"/>
              </a:ext>
            </a:extLst>
          </p:cNvPr>
          <p:cNvSpPr>
            <a:spLocks noGrp="1"/>
          </p:cNvSpPr>
          <p:nvPr>
            <p:ph type="title"/>
          </p:nvPr>
        </p:nvSpPr>
        <p:spPr>
          <a:xfrm>
            <a:off x="584200" y="2918223"/>
            <a:ext cx="10455102" cy="615553"/>
          </a:xfrm>
        </p:spPr>
        <p:txBody>
          <a:bodyPr/>
          <a:lstStyle/>
          <a:p>
            <a:r>
              <a:rPr lang="en-US" dirty="0">
                <a:latin typeface="Segoe Sans Display Semibold"/>
                <a:cs typeface="Segoe Sans Display Semibold"/>
              </a:rPr>
              <a:t>Thanks</a:t>
            </a:r>
            <a:endParaRPr lang="en-US" dirty="0"/>
          </a:p>
        </p:txBody>
      </p:sp>
    </p:spTree>
    <p:extLst>
      <p:ext uri="{BB962C8B-B14F-4D97-AF65-F5344CB8AC3E}">
        <p14:creationId xmlns:p14="http://schemas.microsoft.com/office/powerpoint/2010/main" val="174120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AA7C7-6D6E-56D0-AE36-F39E153D1992}"/>
              </a:ext>
            </a:extLst>
          </p:cNvPr>
          <p:cNvSpPr>
            <a:spLocks noGrp="1"/>
          </p:cNvSpPr>
          <p:nvPr>
            <p:ph type="title"/>
          </p:nvPr>
        </p:nvSpPr>
        <p:spPr/>
        <p:txBody>
          <a:bodyPr/>
          <a:lstStyle/>
          <a:p>
            <a:r>
              <a:rPr lang="en-US"/>
              <a:t>RAGHack prizes</a:t>
            </a:r>
          </a:p>
        </p:txBody>
      </p:sp>
      <p:sp>
        <p:nvSpPr>
          <p:cNvPr id="3" name="Text Placeholder 2">
            <a:extLst>
              <a:ext uri="{FF2B5EF4-FFF2-40B4-BE49-F238E27FC236}">
                <a16:creationId xmlns:a16="http://schemas.microsoft.com/office/drawing/2014/main" id="{7A54306E-360C-6296-A0C0-406F912F5058}"/>
              </a:ext>
            </a:extLst>
          </p:cNvPr>
          <p:cNvSpPr>
            <a:spLocks noGrp="1"/>
          </p:cNvSpPr>
          <p:nvPr>
            <p:ph type="body" sz="quarter" idx="10"/>
          </p:nvPr>
        </p:nvSpPr>
        <p:spPr>
          <a:xfrm>
            <a:off x="586390" y="1434370"/>
            <a:ext cx="11018520" cy="5084469"/>
          </a:xfrm>
        </p:spPr>
        <p:txBody>
          <a:bodyPr/>
          <a:lstStyle/>
          <a:p>
            <a:pPr algn="l">
              <a:buFont typeface="Arial" panose="020B0604020202020204" pitchFamily="34" charset="0"/>
              <a:buChar char="•"/>
            </a:pPr>
            <a:r>
              <a:rPr lang="en-US" b="0" i="0">
                <a:solidFill>
                  <a:srgbClr val="FFFFFF"/>
                </a:solidFill>
                <a:effectLst/>
                <a:latin typeface="-apple-system"/>
              </a:rPr>
              <a:t>Best overall</a:t>
            </a:r>
          </a:p>
          <a:p>
            <a:pPr algn="l">
              <a:buFont typeface="Arial" panose="020B0604020202020204" pitchFamily="34" charset="0"/>
              <a:buChar char="•"/>
            </a:pPr>
            <a:r>
              <a:rPr lang="en-US" b="0" i="0">
                <a:solidFill>
                  <a:srgbClr val="FFFFFF"/>
                </a:solidFill>
                <a:effectLst/>
                <a:latin typeface="-apple-system"/>
              </a:rPr>
              <a:t>Best in JavaScript/TypeScript</a:t>
            </a:r>
          </a:p>
          <a:p>
            <a:pPr algn="l">
              <a:buFont typeface="Arial" panose="020B0604020202020204" pitchFamily="34" charset="0"/>
              <a:buChar char="•"/>
            </a:pPr>
            <a:r>
              <a:rPr lang="en-US" b="0" i="0">
                <a:solidFill>
                  <a:srgbClr val="FFFFFF"/>
                </a:solidFill>
                <a:effectLst/>
                <a:latin typeface="-apple-system"/>
              </a:rPr>
              <a:t>Best in Java</a:t>
            </a:r>
          </a:p>
          <a:p>
            <a:pPr algn="l">
              <a:buFont typeface="Arial" panose="020B0604020202020204" pitchFamily="34" charset="0"/>
              <a:buChar char="•"/>
            </a:pPr>
            <a:r>
              <a:rPr lang="en-US" b="0" i="0">
                <a:solidFill>
                  <a:srgbClr val="FFFFFF"/>
                </a:solidFill>
                <a:effectLst/>
                <a:latin typeface="-apple-system"/>
              </a:rPr>
              <a:t>Best in .NET</a:t>
            </a:r>
          </a:p>
          <a:p>
            <a:pPr algn="l">
              <a:buFont typeface="Arial" panose="020B0604020202020204" pitchFamily="34" charset="0"/>
              <a:buChar char="•"/>
            </a:pPr>
            <a:r>
              <a:rPr lang="en-US" b="0" i="0">
                <a:solidFill>
                  <a:srgbClr val="FFFFFF"/>
                </a:solidFill>
                <a:effectLst/>
                <a:latin typeface="-apple-system"/>
              </a:rPr>
              <a:t>Best in Python</a:t>
            </a:r>
          </a:p>
          <a:p>
            <a:pPr algn="l">
              <a:buFont typeface="Arial" panose="020B0604020202020204" pitchFamily="34" charset="0"/>
              <a:buChar char="•"/>
            </a:pPr>
            <a:r>
              <a:rPr lang="en-US" b="0" i="0">
                <a:solidFill>
                  <a:srgbClr val="FFFFFF"/>
                </a:solidFill>
                <a:effectLst/>
                <a:latin typeface="-apple-system"/>
              </a:rPr>
              <a:t>Best use of AI Studio</a:t>
            </a:r>
          </a:p>
          <a:p>
            <a:pPr algn="l">
              <a:buFont typeface="Arial" panose="020B0604020202020204" pitchFamily="34" charset="0"/>
              <a:buChar char="•"/>
            </a:pPr>
            <a:r>
              <a:rPr lang="en-US" b="0" i="0">
                <a:solidFill>
                  <a:srgbClr val="FFFFFF"/>
                </a:solidFill>
                <a:effectLst/>
                <a:latin typeface="-apple-system"/>
              </a:rPr>
              <a:t>Best use of AI Search</a:t>
            </a:r>
          </a:p>
          <a:p>
            <a:pPr algn="l">
              <a:buFont typeface="Arial" panose="020B0604020202020204" pitchFamily="34" charset="0"/>
              <a:buChar char="•"/>
            </a:pPr>
            <a:r>
              <a:rPr lang="en-US" b="0" i="0">
                <a:solidFill>
                  <a:srgbClr val="FFFFFF"/>
                </a:solidFill>
                <a:effectLst/>
                <a:latin typeface="-apple-system"/>
              </a:rPr>
              <a:t>Best use of PostgreSQL</a:t>
            </a:r>
          </a:p>
          <a:p>
            <a:pPr algn="l">
              <a:buFont typeface="Arial" panose="020B0604020202020204" pitchFamily="34" charset="0"/>
              <a:buChar char="•"/>
            </a:pPr>
            <a:r>
              <a:rPr lang="en-US" b="0" i="0">
                <a:solidFill>
                  <a:srgbClr val="FFFFFF"/>
                </a:solidFill>
                <a:effectLst/>
                <a:latin typeface="-apple-system"/>
              </a:rPr>
              <a:t>Best use of Cosmos DB</a:t>
            </a:r>
          </a:p>
          <a:p>
            <a:pPr algn="l">
              <a:buFont typeface="Arial" panose="020B0604020202020204" pitchFamily="34" charset="0"/>
              <a:buChar char="•"/>
            </a:pPr>
            <a:r>
              <a:rPr lang="en-US" b="0" i="0">
                <a:solidFill>
                  <a:srgbClr val="FFFFFF"/>
                </a:solidFill>
                <a:effectLst/>
                <a:latin typeface="-apple-system"/>
              </a:rPr>
              <a:t>Best use of Azure SQL</a:t>
            </a:r>
          </a:p>
        </p:txBody>
      </p:sp>
      <p:sp>
        <p:nvSpPr>
          <p:cNvPr id="4" name="TextBox 3">
            <a:extLst>
              <a:ext uri="{FF2B5EF4-FFF2-40B4-BE49-F238E27FC236}">
                <a16:creationId xmlns:a16="http://schemas.microsoft.com/office/drawing/2014/main" id="{2640A4C5-99E8-B279-7806-F03B29978ED4}"/>
              </a:ext>
            </a:extLst>
          </p:cNvPr>
          <p:cNvSpPr txBox="1"/>
          <p:nvPr/>
        </p:nvSpPr>
        <p:spPr>
          <a:xfrm>
            <a:off x="6296297" y="2967335"/>
            <a:ext cx="5207726" cy="923330"/>
          </a:xfrm>
          <a:prstGeom prst="rect">
            <a:avLst/>
          </a:prstGeom>
          <a:solidFill>
            <a:schemeClr val="accent1">
              <a:lumMod val="75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err="1">
                <a:ln>
                  <a:noFill/>
                </a:ln>
                <a:solidFill>
                  <a:srgbClr val="FFFFFF"/>
                </a:solidFill>
                <a:effectLst/>
                <a:uLnTx/>
                <a:uFillTx/>
                <a:latin typeface="Segoe UI"/>
                <a:ea typeface="+mn-ea"/>
                <a:cs typeface="+mn-cs"/>
              </a:rPr>
              <a:t>Each winning team will receive a cash prize of $500 💰</a:t>
            </a:r>
          </a:p>
        </p:txBody>
      </p:sp>
    </p:spTree>
    <p:extLst>
      <p:ext uri="{BB962C8B-B14F-4D97-AF65-F5344CB8AC3E}">
        <p14:creationId xmlns:p14="http://schemas.microsoft.com/office/powerpoint/2010/main" val="165504583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5B777-B2CC-3334-5DB3-6974BE010526}"/>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1A6E573F-0AC6-0443-EC79-73998D273A7D}"/>
              </a:ext>
            </a:extLst>
          </p:cNvPr>
          <p:cNvSpPr>
            <a:spLocks noGrp="1"/>
          </p:cNvSpPr>
          <p:nvPr>
            <p:ph type="title"/>
          </p:nvPr>
        </p:nvSpPr>
        <p:spPr/>
        <p:txBody>
          <a:bodyPr/>
          <a:lstStyle/>
          <a:p>
            <a:r>
              <a:rPr lang="en-US" dirty="0" err="1"/>
              <a:t>RAGHack</a:t>
            </a:r>
            <a:r>
              <a:rPr lang="en-US" dirty="0"/>
              <a:t> submission process</a:t>
            </a:r>
          </a:p>
        </p:txBody>
      </p:sp>
      <p:sp>
        <p:nvSpPr>
          <p:cNvPr id="7" name="Content Placeholder 2">
            <a:extLst>
              <a:ext uri="{FF2B5EF4-FFF2-40B4-BE49-F238E27FC236}">
                <a16:creationId xmlns:a16="http://schemas.microsoft.com/office/drawing/2014/main" id="{A05CC5C4-08C5-3B6D-191B-237C1D49F972}"/>
              </a:ext>
            </a:extLst>
          </p:cNvPr>
          <p:cNvSpPr txBox="1">
            <a:spLocks/>
          </p:cNvSpPr>
          <p:nvPr/>
        </p:nvSpPr>
        <p:spPr>
          <a:xfrm>
            <a:off x="588263" y="1448728"/>
            <a:ext cx="7815508" cy="480402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marR="0" lvl="0" indent="-514350" algn="l" defTabSz="932742" rtl="0" eaLnBrk="1" fontAlgn="base" latinLnBrk="0" hangingPunct="1">
              <a:lnSpc>
                <a:spcPct val="100000"/>
              </a:lnSpc>
              <a:spcBef>
                <a:spcPct val="20000"/>
              </a:spcBef>
              <a:spcAft>
                <a:spcPts val="0"/>
              </a:spcAft>
              <a:buClrTx/>
              <a:buSzPct val="90000"/>
              <a:buFont typeface="+mj-lt"/>
              <a:buAutoNum type="arabicPeriod"/>
              <a:tabLst/>
              <a:defRPr/>
            </a:pPr>
            <a:r>
              <a:rPr kumimoji="0" lang="zh-CN" altLang="en-US" sz="28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通过注册任何 </a:t>
            </a:r>
            <a:r>
              <a:rPr kumimoji="0" lang="en-US" sz="2800" b="0" i="0" u="none" strike="noStrike" kern="1200" cap="none" spc="0" normalizeH="0" baseline="0" noProof="0" dirty="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RAGHack</a:t>
            </a:r>
            <a:r>
              <a:rPr kumimoji="0" lang="en-US" sz="28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 </a:t>
            </a:r>
            <a:r>
              <a:rPr kumimoji="0" lang="zh-CN" altLang="en-US" sz="28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直播进行注册，链接如下： </a:t>
            </a:r>
            <a:r>
              <a:rPr kumimoji="0" lang="en-US" sz="28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hlinkClick r:id="rId3">
                  <a:extLst>
                    <a:ext uri="{A12FA001-AC4F-418D-AE19-62706E023703}">
                      <ahyp:hlinkClr xmlns:ahyp="http://schemas.microsoft.com/office/drawing/2018/hyperlinkcolor" val="tx"/>
                    </a:ext>
                  </a:extLst>
                </a:hlinkClick>
              </a:rPr>
              <a:t>aka.ms/raghack/streams</a:t>
            </a:r>
            <a:endParaRPr kumimoji="0" lang="en-US" sz="28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a:p>
            <a:pPr marL="514350" marR="0" lvl="0" indent="-514350" algn="l" defTabSz="932742" rtl="0" eaLnBrk="1" fontAlgn="base" latinLnBrk="0" hangingPunct="1">
              <a:lnSpc>
                <a:spcPct val="100000"/>
              </a:lnSpc>
              <a:spcBef>
                <a:spcPct val="20000"/>
              </a:spcBef>
              <a:spcAft>
                <a:spcPts val="0"/>
              </a:spcAft>
              <a:buClrTx/>
              <a:buSzPct val="90000"/>
              <a:buFont typeface="+mj-lt"/>
              <a:buAutoNum type="arabicPeriod"/>
              <a:tabLst/>
              <a:defRPr/>
            </a:pPr>
            <a:r>
              <a:rPr kumimoji="0" lang="zh-CN" altLang="en-US" sz="28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太平洋时间 </a:t>
            </a:r>
            <a:r>
              <a:rPr kumimoji="0" lang="en-US" altLang="zh-CN" sz="28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9 </a:t>
            </a:r>
            <a:r>
              <a:rPr kumimoji="0" lang="zh-CN" altLang="en-US" sz="28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月 </a:t>
            </a:r>
            <a:r>
              <a:rPr kumimoji="0" lang="en-US" altLang="zh-CN" sz="28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16 </a:t>
            </a:r>
            <a:r>
              <a:rPr kumimoji="0" lang="zh-CN" altLang="en-US" sz="28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日晚上 </a:t>
            </a:r>
            <a:r>
              <a:rPr kumimoji="0" lang="en-US" altLang="zh-CN" sz="28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11:59 </a:t>
            </a:r>
            <a:r>
              <a:rPr kumimoji="0" lang="zh-CN" altLang="en-US" sz="28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之前，请在 </a:t>
            </a:r>
            <a:r>
              <a:rPr kumimoji="0" lang="en-US" sz="2800" b="0" i="0" u="none" strike="noStrike" kern="1200" cap="none" spc="0" normalizeH="0" baseline="0" noProof="0" dirty="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aka.ms</a:t>
            </a:r>
            <a:r>
              <a:rPr kumimoji="0" lang="en-US" sz="28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a:t>
            </a:r>
            <a:r>
              <a:rPr kumimoji="0" lang="en-US" sz="2800" b="0" i="0" u="none" strike="noStrike" kern="1200" cap="none" spc="0" normalizeH="0" baseline="0" noProof="0" dirty="0" err="1">
                <a:ln>
                  <a:noFill/>
                </a:ln>
                <a:solidFill>
                  <a:srgbClr val="FFFFFF"/>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raghack</a:t>
            </a:r>
            <a:r>
              <a:rPr kumimoji="0" lang="en-US" sz="28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 </a:t>
            </a:r>
            <a:r>
              <a:rPr kumimoji="0" lang="zh-CN" altLang="en-US" sz="28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中提交问题并填写所有字段，以提交您的 </a:t>
            </a:r>
            <a:r>
              <a:rPr kumimoji="0" lang="en-US" sz="28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hack。</a:t>
            </a:r>
            <a:r>
              <a:rPr kumimoji="0" lang="zh-CN" altLang="en-US" sz="28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rPr>
              <a:t>项目存储库和演示视频是必需的，部署的端点是可选的。如果有团队成员，请包括他们。</a:t>
            </a:r>
            <a:endParaRPr kumimoji="0" lang="en-US" altLang="zh-CN" sz="28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a:p>
            <a:pPr marL="514350" marR="0" lvl="0" indent="-514350" algn="l" defTabSz="932742" rtl="0" eaLnBrk="1" fontAlgn="base" latinLnBrk="0" hangingPunct="1">
              <a:lnSpc>
                <a:spcPct val="100000"/>
              </a:lnSpc>
              <a:spcBef>
                <a:spcPct val="20000"/>
              </a:spcBef>
              <a:spcAft>
                <a:spcPts val="0"/>
              </a:spcAft>
              <a:buClrTx/>
              <a:buSzPct val="90000"/>
              <a:buFont typeface="+mj-lt"/>
              <a:buAutoNum type="arabicPeriod"/>
              <a:tabLst/>
              <a:defRPr/>
            </a:pPr>
            <a:r>
              <a:rPr kumimoji="0" lang="zh-CN" altLang="en-US" sz="28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a:rPr>
              <a:t>等待几周让评委来评分！</a:t>
            </a:r>
            <a:endParaRPr kumimoji="0" lang="en-US" sz="2800" b="0" i="0" u="none" strike="noStrike" kern="120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Segoe UI" panose="020B0502040204020203" pitchFamily="34" charset="0"/>
            </a:endParaRPr>
          </a:p>
          <a:p>
            <a:pPr marL="0" marR="0" lvl="0" indent="0" algn="l" defTabSz="932742" rtl="0" eaLnBrk="1" fontAlgn="base"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514350" marR="0" lvl="0" indent="-514350" algn="l" defTabSz="932742" rtl="0" eaLnBrk="1" fontAlgn="base" latinLnBrk="0" hangingPunct="1">
              <a:lnSpc>
                <a:spcPct val="100000"/>
              </a:lnSpc>
              <a:spcBef>
                <a:spcPct val="20000"/>
              </a:spcBef>
              <a:spcAft>
                <a:spcPts val="0"/>
              </a:spcAft>
              <a:buClrTx/>
              <a:buSzPct val="90000"/>
              <a:buFont typeface="+mj-lt"/>
              <a:buAutoNum type="arabicPeriod"/>
              <a:tabLst/>
              <a:defRPr/>
            </a:pPr>
            <a:endPar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pic>
        <p:nvPicPr>
          <p:cNvPr id="3" name="Picture 2" descr="A screenshot of a computer&#10;&#10;Description automatically generated">
            <a:extLst>
              <a:ext uri="{FF2B5EF4-FFF2-40B4-BE49-F238E27FC236}">
                <a16:creationId xmlns:a16="http://schemas.microsoft.com/office/drawing/2014/main" id="{7C694782-E94A-2B27-EFB6-7E9EFE67F9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3771" y="0"/>
            <a:ext cx="5876351" cy="6858000"/>
          </a:xfrm>
          <a:prstGeom prst="rect">
            <a:avLst/>
          </a:prstGeom>
          <a:ln>
            <a:solidFill>
              <a:schemeClr val="accent1">
                <a:lumMod val="75000"/>
              </a:schemeClr>
            </a:solidFill>
          </a:ln>
        </p:spPr>
      </p:pic>
    </p:spTree>
    <p:extLst>
      <p:ext uri="{BB962C8B-B14F-4D97-AF65-F5344CB8AC3E}">
        <p14:creationId xmlns:p14="http://schemas.microsoft.com/office/powerpoint/2010/main" val="13374172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A0B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597F-E851-7BC8-2461-D5ADA7025EB3}"/>
              </a:ext>
            </a:extLst>
          </p:cNvPr>
          <p:cNvSpPr>
            <a:spLocks noGrp="1"/>
          </p:cNvSpPr>
          <p:nvPr>
            <p:ph type="title"/>
          </p:nvPr>
        </p:nvSpPr>
        <p:spPr>
          <a:xfrm>
            <a:off x="584200" y="2918223"/>
            <a:ext cx="10455102" cy="615553"/>
          </a:xfrm>
        </p:spPr>
        <p:txBody>
          <a:bodyPr/>
          <a:lstStyle/>
          <a:p>
            <a:r>
              <a:rPr lang="en-US" dirty="0">
                <a:latin typeface="Segoe Sans Display Semibold"/>
                <a:cs typeface="Segoe Sans Display Semibold"/>
              </a:rPr>
              <a:t>RAG: Azure AI SDK</a:t>
            </a:r>
            <a:endParaRPr lang="en-US" dirty="0"/>
          </a:p>
        </p:txBody>
      </p:sp>
      <p:sp>
        <p:nvSpPr>
          <p:cNvPr id="7" name="Text Placeholder 2">
            <a:extLst>
              <a:ext uri="{FF2B5EF4-FFF2-40B4-BE49-F238E27FC236}">
                <a16:creationId xmlns:a16="http://schemas.microsoft.com/office/drawing/2014/main" id="{9469F220-09AA-B411-7469-37AEC591CA02}"/>
              </a:ext>
            </a:extLst>
          </p:cNvPr>
          <p:cNvSpPr>
            <a:spLocks noGrp="1"/>
          </p:cNvSpPr>
          <p:nvPr>
            <p:ph type="body" sz="quarter" idx="12"/>
          </p:nvPr>
        </p:nvSpPr>
        <p:spPr>
          <a:xfrm>
            <a:off x="584200" y="3962400"/>
            <a:ext cx="9144000" cy="830997"/>
          </a:xfrm>
        </p:spPr>
        <p:txBody>
          <a:bodyPr/>
          <a:lstStyle/>
          <a:p>
            <a:r>
              <a:rPr lang="en-US" dirty="0" err="1"/>
              <a:t>Kinfey</a:t>
            </a:r>
            <a:r>
              <a:rPr lang="en-US" dirty="0"/>
              <a:t> Lo</a:t>
            </a:r>
          </a:p>
          <a:p>
            <a:r>
              <a:rPr lang="en-US" dirty="0"/>
              <a:t>AI Senior Cloud Advocate</a:t>
            </a:r>
          </a:p>
          <a:p>
            <a:r>
              <a:rPr lang="en-US" dirty="0" err="1"/>
              <a:t>github.com</a:t>
            </a:r>
            <a:r>
              <a:rPr lang="en-US" dirty="0"/>
              <a:t>/</a:t>
            </a:r>
            <a:r>
              <a:rPr lang="en-US" dirty="0" err="1"/>
              <a:t>kinfey</a:t>
            </a:r>
            <a:endParaRPr lang="en-US" dirty="0"/>
          </a:p>
        </p:txBody>
      </p:sp>
    </p:spTree>
    <p:extLst>
      <p:ext uri="{BB962C8B-B14F-4D97-AF65-F5344CB8AC3E}">
        <p14:creationId xmlns:p14="http://schemas.microsoft.com/office/powerpoint/2010/main" val="384571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5B777-B2CC-3334-5DB3-6974BE010526}"/>
            </a:ext>
          </a:extLst>
        </p:cNvPr>
        <p:cNvGrpSpPr/>
        <p:nvPr/>
      </p:nvGrpSpPr>
      <p:grpSpPr>
        <a:xfrm>
          <a:off x="0" y="0"/>
          <a:ext cx="0" cy="0"/>
          <a:chOff x="0" y="0"/>
          <a:chExt cx="0" cy="0"/>
        </a:xfrm>
      </p:grpSpPr>
      <p:sp>
        <p:nvSpPr>
          <p:cNvPr id="5" name="Title 1">
            <a:extLst>
              <a:ext uri="{FF2B5EF4-FFF2-40B4-BE49-F238E27FC236}">
                <a16:creationId xmlns:a16="http://schemas.microsoft.com/office/drawing/2014/main" id="{4FD729F6-12AA-1AAB-7B8D-A896422C90E3}"/>
              </a:ext>
            </a:extLst>
          </p:cNvPr>
          <p:cNvSpPr>
            <a:spLocks noGrp="1"/>
          </p:cNvSpPr>
          <p:nvPr>
            <p:ph type="title"/>
          </p:nvPr>
        </p:nvSpPr>
        <p:spPr>
          <a:xfrm>
            <a:off x="588263" y="457200"/>
            <a:ext cx="11018520" cy="553998"/>
          </a:xfrm>
        </p:spPr>
        <p:txBody>
          <a:bodyPr/>
          <a:lstStyle/>
          <a:p>
            <a:pPr algn="ctr"/>
            <a:r>
              <a:rPr lang="en-US" dirty="0"/>
              <a:t>Azure AI offers the best model selection</a:t>
            </a:r>
          </a:p>
        </p:txBody>
      </p:sp>
      <p:grpSp>
        <p:nvGrpSpPr>
          <p:cNvPr id="6" name="Group 5" descr="LLMs and SLMs">
            <a:extLst>
              <a:ext uri="{FF2B5EF4-FFF2-40B4-BE49-F238E27FC236}">
                <a16:creationId xmlns:a16="http://schemas.microsoft.com/office/drawing/2014/main" id="{2E484F0F-B281-AFEB-F1CA-1DFCC979DE7B}"/>
              </a:ext>
            </a:extLst>
          </p:cNvPr>
          <p:cNvGrpSpPr/>
          <p:nvPr/>
        </p:nvGrpSpPr>
        <p:grpSpPr>
          <a:xfrm>
            <a:off x="582294" y="1443881"/>
            <a:ext cx="2632683" cy="3772358"/>
            <a:chOff x="582294" y="1610137"/>
            <a:chExt cx="2632683" cy="4562064"/>
          </a:xfrm>
        </p:grpSpPr>
        <p:sp>
          <p:nvSpPr>
            <p:cNvPr id="8" name="Rectangle: Rounded Corners 29">
              <a:extLst>
                <a:ext uri="{FF2B5EF4-FFF2-40B4-BE49-F238E27FC236}">
                  <a16:creationId xmlns:a16="http://schemas.microsoft.com/office/drawing/2014/main" id="{E75F081F-FFEC-E87D-651A-FB84E4591018}"/>
                </a:ext>
              </a:extLst>
            </p:cNvPr>
            <p:cNvSpPr/>
            <p:nvPr/>
          </p:nvSpPr>
          <p:spPr bwMode="auto">
            <a:xfrm>
              <a:off x="582294" y="1938131"/>
              <a:ext cx="2632683" cy="4234070"/>
            </a:xfrm>
            <a:prstGeom prst="roundRect">
              <a:avLst>
                <a:gd name="adj" fmla="val 6849"/>
              </a:avLst>
            </a:prstGeom>
            <a:solidFill>
              <a:schemeClr val="bg1"/>
            </a:solid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91440" rIns="45720" bIns="91440" numCol="1" spcCol="0" rtlCol="0" fromWordArt="0" anchor="t" anchorCtr="0" forceAA="0" compatLnSpc="1">
              <a:prstTxWarp prst="textNoShape">
                <a:avLst/>
              </a:prstTxWarp>
              <a:noAutofit/>
            </a:bodyPr>
            <a:lstStyle/>
            <a:p>
              <a:pPr defTabSz="932472" fontAlgn="base">
                <a:spcBef>
                  <a:spcPct val="0"/>
                </a:spcBef>
                <a:spcAft>
                  <a:spcPct val="0"/>
                </a:spcAft>
              </a:pPr>
              <a:endParaRPr lang="en-US" sz="1600">
                <a:solidFill>
                  <a:schemeClr val="tx1"/>
                </a:solidFill>
                <a:latin typeface="Segoe UI"/>
                <a:cs typeface="Segoe UI" pitchFamily="34" charset="0"/>
              </a:endParaRPr>
            </a:p>
            <a:p>
              <a:pPr defTabSz="932472" fontAlgn="base">
                <a:spcBef>
                  <a:spcPct val="0"/>
                </a:spcBef>
                <a:spcAft>
                  <a:spcPct val="0"/>
                </a:spcAft>
              </a:pPr>
              <a:endParaRPr lang="en-US" sz="1600">
                <a:solidFill>
                  <a:schemeClr val="tx1"/>
                </a:solidFill>
                <a:latin typeface="Segoe UI"/>
                <a:cs typeface="Segoe UI" pitchFamily="34" charset="0"/>
              </a:endParaRPr>
            </a:p>
            <a:p>
              <a:pPr defTabSz="932472" fontAlgn="base">
                <a:spcBef>
                  <a:spcPct val="0"/>
                </a:spcBef>
                <a:spcAft>
                  <a:spcPct val="0"/>
                </a:spcAft>
              </a:pPr>
              <a:r>
                <a:rPr lang="en-US" sz="1600">
                  <a:solidFill>
                    <a:schemeClr val="tx1"/>
                  </a:solidFill>
                  <a:latin typeface="Segoe UI"/>
                  <a:cs typeface="Segoe UI" pitchFamily="34" charset="0"/>
                </a:rPr>
                <a:t>Flagship LLMs </a:t>
              </a:r>
            </a:p>
            <a:p>
              <a:pPr marL="285750" indent="-285750" defTabSz="932472" fontAlgn="base">
                <a:spcBef>
                  <a:spcPct val="0"/>
                </a:spcBef>
                <a:spcAft>
                  <a:spcPct val="0"/>
                </a:spcAft>
                <a:buFont typeface="Arial" panose="020B0604020202020204" pitchFamily="34" charset="0"/>
                <a:buChar char="•"/>
              </a:pPr>
              <a:r>
                <a:rPr lang="en-US" sz="1600">
                  <a:solidFill>
                    <a:schemeClr val="tx1"/>
                  </a:solidFill>
                  <a:latin typeface="Segoe UI"/>
                  <a:cs typeface="Segoe UI" pitchFamily="34" charset="0"/>
                </a:rPr>
                <a:t>GPT-4</a:t>
              </a:r>
            </a:p>
            <a:p>
              <a:pPr marL="285750" indent="-285750" defTabSz="932472" fontAlgn="base">
                <a:spcBef>
                  <a:spcPct val="0"/>
                </a:spcBef>
                <a:spcAft>
                  <a:spcPct val="0"/>
                </a:spcAft>
                <a:buFont typeface="Arial" panose="020B0604020202020204" pitchFamily="34" charset="0"/>
                <a:buChar char="•"/>
              </a:pPr>
              <a:r>
                <a:rPr lang="en-US" sz="1600">
                  <a:solidFill>
                    <a:schemeClr val="tx1"/>
                  </a:solidFill>
                  <a:latin typeface="Segoe UI"/>
                  <a:cs typeface="Segoe UI" pitchFamily="34" charset="0"/>
                </a:rPr>
                <a:t>Mistral Large</a:t>
              </a:r>
            </a:p>
            <a:p>
              <a:pPr marL="285750" indent="-285750" defTabSz="932472" fontAlgn="base">
                <a:spcBef>
                  <a:spcPct val="0"/>
                </a:spcBef>
                <a:spcAft>
                  <a:spcPct val="0"/>
                </a:spcAft>
                <a:buFont typeface="Arial" panose="020B0604020202020204" pitchFamily="34" charset="0"/>
                <a:buChar char="•"/>
              </a:pPr>
              <a:r>
                <a:rPr lang="en-US" sz="1600">
                  <a:solidFill>
                    <a:schemeClr val="tx1"/>
                  </a:solidFill>
                  <a:latin typeface="Segoe UI"/>
                  <a:cs typeface="Segoe UI" pitchFamily="34" charset="0"/>
                </a:rPr>
                <a:t>Llama3 70b</a:t>
              </a:r>
            </a:p>
            <a:p>
              <a:pPr marL="285750" indent="-285750" defTabSz="932472" fontAlgn="base">
                <a:spcBef>
                  <a:spcPct val="0"/>
                </a:spcBef>
                <a:spcAft>
                  <a:spcPct val="0"/>
                </a:spcAft>
                <a:buFont typeface="Arial" panose="020B0604020202020204" pitchFamily="34" charset="0"/>
                <a:buChar char="•"/>
              </a:pPr>
              <a:r>
                <a:rPr lang="en-US" sz="1600">
                  <a:solidFill>
                    <a:schemeClr val="tx1"/>
                  </a:solidFill>
                  <a:latin typeface="Segoe UI"/>
                  <a:cs typeface="Segoe UI" pitchFamily="34" charset="0"/>
                </a:rPr>
                <a:t>Command R+</a:t>
              </a:r>
            </a:p>
            <a:p>
              <a:pPr defTabSz="932472" fontAlgn="base">
                <a:spcBef>
                  <a:spcPct val="0"/>
                </a:spcBef>
                <a:spcAft>
                  <a:spcPct val="0"/>
                </a:spcAft>
              </a:pPr>
              <a:endParaRPr lang="en-US" sz="1600">
                <a:solidFill>
                  <a:schemeClr val="tx1"/>
                </a:solidFill>
                <a:latin typeface="Segoe UI"/>
                <a:cs typeface="Segoe UI" pitchFamily="34" charset="0"/>
              </a:endParaRPr>
            </a:p>
            <a:p>
              <a:pPr defTabSz="932472" fontAlgn="base">
                <a:spcBef>
                  <a:spcPct val="0"/>
                </a:spcBef>
                <a:spcAft>
                  <a:spcPct val="0"/>
                </a:spcAft>
              </a:pPr>
              <a:endParaRPr lang="en-US" sz="1600">
                <a:solidFill>
                  <a:schemeClr val="tx1"/>
                </a:solidFill>
                <a:latin typeface="Segoe UI"/>
                <a:cs typeface="Segoe UI" pitchFamily="34" charset="0"/>
              </a:endParaRPr>
            </a:p>
            <a:p>
              <a:pPr defTabSz="932472" fontAlgn="base">
                <a:spcBef>
                  <a:spcPct val="0"/>
                </a:spcBef>
                <a:spcAft>
                  <a:spcPct val="0"/>
                </a:spcAft>
              </a:pPr>
              <a:r>
                <a:rPr lang="en-US" sz="1600">
                  <a:solidFill>
                    <a:schemeClr val="tx1"/>
                  </a:solidFill>
                  <a:latin typeface="Segoe UI"/>
                  <a:cs typeface="Segoe UI" pitchFamily="34" charset="0"/>
                </a:rPr>
                <a:t>Small Language Models</a:t>
              </a:r>
            </a:p>
            <a:p>
              <a:pPr marL="285750" indent="-285750" defTabSz="932472" fontAlgn="base">
                <a:spcBef>
                  <a:spcPct val="0"/>
                </a:spcBef>
                <a:spcAft>
                  <a:spcPct val="0"/>
                </a:spcAft>
                <a:buFont typeface="Arial" panose="020B0604020202020204" pitchFamily="34" charset="0"/>
                <a:buChar char="•"/>
              </a:pPr>
              <a:r>
                <a:rPr lang="en-US" sz="1600">
                  <a:solidFill>
                    <a:schemeClr val="tx1"/>
                  </a:solidFill>
                  <a:latin typeface="Segoe UI"/>
                  <a:cs typeface="Segoe UI" pitchFamily="34" charset="0"/>
                </a:rPr>
                <a:t>Phi3</a:t>
              </a:r>
            </a:p>
            <a:p>
              <a:pPr marL="285750" indent="-285750" defTabSz="932472" fontAlgn="base">
                <a:spcBef>
                  <a:spcPct val="0"/>
                </a:spcBef>
                <a:spcAft>
                  <a:spcPct val="0"/>
                </a:spcAft>
                <a:buFont typeface="Arial" panose="020B0604020202020204" pitchFamily="34" charset="0"/>
                <a:buChar char="•"/>
              </a:pPr>
              <a:r>
                <a:rPr lang="en-US" sz="1600">
                  <a:solidFill>
                    <a:schemeClr val="tx1"/>
                  </a:solidFill>
                  <a:latin typeface="Segoe UI"/>
                  <a:cs typeface="Segoe UI" pitchFamily="34" charset="0"/>
                </a:rPr>
                <a:t>Mistral OSS models</a:t>
              </a:r>
            </a:p>
            <a:p>
              <a:pPr marL="285750" indent="-285750" defTabSz="932472" fontAlgn="base">
                <a:spcBef>
                  <a:spcPct val="0"/>
                </a:spcBef>
                <a:spcAft>
                  <a:spcPct val="0"/>
                </a:spcAft>
                <a:buFont typeface="Arial" panose="020B0604020202020204" pitchFamily="34" charset="0"/>
                <a:buChar char="•"/>
              </a:pPr>
              <a:r>
                <a:rPr lang="en-US" sz="1600">
                  <a:solidFill>
                    <a:schemeClr val="tx1"/>
                  </a:solidFill>
                  <a:latin typeface="Segoe UI"/>
                  <a:cs typeface="Segoe UI" pitchFamily="34" charset="0"/>
                </a:rPr>
                <a:t>Llama3 8b</a:t>
              </a:r>
            </a:p>
            <a:p>
              <a:pPr defTabSz="932472" fontAlgn="base">
                <a:spcBef>
                  <a:spcPct val="0"/>
                </a:spcBef>
                <a:spcAft>
                  <a:spcPct val="0"/>
                </a:spcAft>
              </a:pPr>
              <a:endParaRPr lang="en-US" sz="1600">
                <a:solidFill>
                  <a:schemeClr val="tx1"/>
                </a:solidFill>
                <a:latin typeface="Segoe UI"/>
                <a:cs typeface="Segoe UI" pitchFamily="34" charset="0"/>
              </a:endParaRPr>
            </a:p>
          </p:txBody>
        </p:sp>
        <p:sp>
          <p:nvSpPr>
            <p:cNvPr id="9" name="Rounded Rectangle 8">
              <a:extLst>
                <a:ext uri="{FF2B5EF4-FFF2-40B4-BE49-F238E27FC236}">
                  <a16:creationId xmlns:a16="http://schemas.microsoft.com/office/drawing/2014/main" id="{7B3503D0-A779-F166-260E-3A12669E08E8}"/>
                </a:ext>
              </a:extLst>
            </p:cNvPr>
            <p:cNvSpPr/>
            <p:nvPr/>
          </p:nvSpPr>
          <p:spPr bwMode="auto">
            <a:xfrm>
              <a:off x="932923" y="1610137"/>
              <a:ext cx="1938130" cy="705678"/>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rmAutofit lnSpcReduction="10000"/>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panose="020B0502040204020203" pitchFamily="34" charset="0"/>
                </a:rPr>
                <a:t>LLMs and </a:t>
              </a:r>
              <a:br>
                <a:rPr kumimoji="0" lang="en-US" sz="1600" b="0" i="0" u="none" strike="noStrike" kern="1200" cap="none" spc="0" normalizeH="0" baseline="0" noProof="0">
                  <a:ln>
                    <a:noFill/>
                  </a:ln>
                  <a:solidFill>
                    <a:schemeClr val="tx1"/>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solidFill>
                    <a:schemeClr val="tx1"/>
                  </a:solidFill>
                  <a:effectLst/>
                  <a:uLnTx/>
                  <a:uFillTx/>
                  <a:latin typeface="Segoe UI Semibold"/>
                  <a:ea typeface="+mn-ea"/>
                  <a:cs typeface="Segoe UI" panose="020B0502040204020203" pitchFamily="34" charset="0"/>
                </a:rPr>
                <a:t>SLMs</a:t>
              </a:r>
            </a:p>
          </p:txBody>
        </p:sp>
      </p:grpSp>
      <p:grpSp>
        <p:nvGrpSpPr>
          <p:cNvPr id="10" name="Group 9" descr="Modalities, tasks and tools">
            <a:extLst>
              <a:ext uri="{FF2B5EF4-FFF2-40B4-BE49-F238E27FC236}">
                <a16:creationId xmlns:a16="http://schemas.microsoft.com/office/drawing/2014/main" id="{A97213D7-FA2B-7349-5084-8956758CA9C2}"/>
              </a:ext>
            </a:extLst>
          </p:cNvPr>
          <p:cNvGrpSpPr/>
          <p:nvPr/>
        </p:nvGrpSpPr>
        <p:grpSpPr>
          <a:xfrm>
            <a:off x="3503213" y="1443881"/>
            <a:ext cx="2514601" cy="3772358"/>
            <a:chOff x="3389795" y="1610137"/>
            <a:chExt cx="2514601" cy="4562064"/>
          </a:xfrm>
        </p:grpSpPr>
        <p:sp>
          <p:nvSpPr>
            <p:cNvPr id="11" name="Rectangle: Rounded Corners 30">
              <a:extLst>
                <a:ext uri="{FF2B5EF4-FFF2-40B4-BE49-F238E27FC236}">
                  <a16:creationId xmlns:a16="http://schemas.microsoft.com/office/drawing/2014/main" id="{49A0D5C3-EC1F-ECB7-776B-65C76529D3F6}"/>
                </a:ext>
              </a:extLst>
            </p:cNvPr>
            <p:cNvSpPr/>
            <p:nvPr/>
          </p:nvSpPr>
          <p:spPr bwMode="auto">
            <a:xfrm>
              <a:off x="3389795" y="1938131"/>
              <a:ext cx="2514601" cy="4234070"/>
            </a:xfrm>
            <a:prstGeom prst="roundRect">
              <a:avLst>
                <a:gd name="adj" fmla="val 6849"/>
              </a:avLst>
            </a:prstGeom>
            <a:solidFill>
              <a:schemeClr val="bg1"/>
            </a:solid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91440" rIns="45720" bIns="91440" numCol="1" spcCol="0" rtlCol="0" fromWordArt="0" anchor="t" anchorCtr="0" forceAA="0" compatLnSpc="1">
              <a:prstTxWarp prst="textNoShape">
                <a:avLst/>
              </a:prstTxWarp>
              <a:noAutofit/>
            </a:bodyPr>
            <a:lstStyle/>
            <a:p>
              <a:pPr marR="0" lvl="0" defTabSz="932472" rtl="0" eaLnBrk="1" fontAlgn="base" latinLnBrk="0" hangingPunct="1">
                <a:lnSpc>
                  <a:spcPct val="100000"/>
                </a:lnSpc>
                <a:spcBef>
                  <a:spcPct val="0"/>
                </a:spcBef>
                <a:spcAft>
                  <a:spcPct val="0"/>
                </a:spcAft>
                <a:buClrTx/>
                <a:buSzTx/>
                <a:tabLst/>
                <a:defRPr/>
              </a:pPr>
              <a:endPar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R="0" lvl="0" defTabSz="932472" rtl="0" eaLnBrk="1" fontAlgn="base" latinLnBrk="0" hangingPunct="1">
                <a:lnSpc>
                  <a:spcPct val="100000"/>
                </a:lnSpc>
                <a:spcBef>
                  <a:spcPct val="0"/>
                </a:spcBef>
                <a:spcAft>
                  <a:spcPct val="0"/>
                </a:spcAft>
                <a:buClrTx/>
                <a:buSzTx/>
                <a:tabLst/>
                <a:defRPr/>
              </a:pPr>
              <a:endPar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R="0" lvl="0" defTabSz="932472" rtl="0" eaLnBrk="1" fontAlgn="base" latinLnBrk="0" hangingPunct="1">
                <a:lnSpc>
                  <a:spcPct val="100000"/>
                </a:lnSpc>
                <a:spcBef>
                  <a:spcPct val="0"/>
                </a:spcBef>
                <a:spcAft>
                  <a:spcPct val="0"/>
                </a:spcAft>
                <a:buClrTx/>
                <a:buSzTx/>
                <a:tabLst/>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Multi-modal</a:t>
              </a:r>
            </a:p>
            <a:p>
              <a:pPr marL="285750" marR="0" lvl="0" indent="-285750"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GPT-4o, Phi3-vision</a:t>
              </a:r>
            </a:p>
            <a:p>
              <a:pPr marR="0" lvl="0" defTabSz="932472" rtl="0" eaLnBrk="1" fontAlgn="base" latinLnBrk="0" hangingPunct="1">
                <a:lnSpc>
                  <a:spcPct val="100000"/>
                </a:lnSpc>
                <a:spcBef>
                  <a:spcPct val="0"/>
                </a:spcBef>
                <a:spcAft>
                  <a:spcPct val="0"/>
                </a:spcAft>
                <a:buClrTx/>
                <a:buSzTx/>
                <a:tabLst/>
                <a:defRPr/>
              </a:pPr>
              <a:endPar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R="0" lvl="0" defTabSz="932472" rtl="0" eaLnBrk="1" fontAlgn="base" latinLnBrk="0" hangingPunct="1">
                <a:lnSpc>
                  <a:spcPct val="100000"/>
                </a:lnSpc>
                <a:spcBef>
                  <a:spcPct val="0"/>
                </a:spcBef>
                <a:spcAft>
                  <a:spcPct val="0"/>
                </a:spcAft>
                <a:buClrTx/>
                <a:buSzTx/>
                <a:tabLst/>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Image generation</a:t>
              </a:r>
            </a:p>
            <a:p>
              <a:pPr marL="285750" marR="0" lvl="0" indent="-285750"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Dalle3, Stability AI</a:t>
              </a:r>
            </a:p>
            <a:p>
              <a:pPr marR="0" lvl="0" defTabSz="932472" rtl="0" eaLnBrk="1" fontAlgn="base" latinLnBrk="0" hangingPunct="1">
                <a:lnSpc>
                  <a:spcPct val="100000"/>
                </a:lnSpc>
                <a:spcBef>
                  <a:spcPct val="0"/>
                </a:spcBef>
                <a:spcAft>
                  <a:spcPct val="0"/>
                </a:spcAft>
                <a:buClrTx/>
                <a:buSzTx/>
                <a:tabLst/>
                <a:defRPr/>
              </a:pPr>
              <a:endPar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R="0" lvl="0" defTabSz="932472" rtl="0" eaLnBrk="1" fontAlgn="base" latinLnBrk="0" hangingPunct="1">
                <a:lnSpc>
                  <a:spcPct val="100000"/>
                </a:lnSpc>
                <a:spcBef>
                  <a:spcPct val="0"/>
                </a:spcBef>
                <a:spcAft>
                  <a:spcPct val="0"/>
                </a:spcAft>
                <a:buClrTx/>
                <a:buSzTx/>
                <a:tabLst/>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Embedding models</a:t>
              </a:r>
            </a:p>
            <a:p>
              <a:pPr marL="285750" marR="0" lvl="0" indent="-285750"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Ada, Cohere</a:t>
              </a:r>
            </a:p>
            <a:p>
              <a:pPr marR="0" lvl="0" defTabSz="932472" rtl="0" eaLnBrk="1" fontAlgn="base" latinLnBrk="0" hangingPunct="1">
                <a:lnSpc>
                  <a:spcPct val="100000"/>
                </a:lnSpc>
                <a:spcBef>
                  <a:spcPct val="0"/>
                </a:spcBef>
                <a:spcAft>
                  <a:spcPct val="0"/>
                </a:spcAft>
                <a:buClrTx/>
                <a:buSzTx/>
                <a:tabLst/>
                <a:defRPr/>
              </a:pPr>
              <a:endPar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L="285750" marR="0" lvl="0" indent="-285750" defTabSz="932472"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Function calling </a:t>
              </a:r>
              <a:b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br>
              <a:r>
                <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rPr>
                <a:t>&amp; JSON support </a:t>
              </a:r>
            </a:p>
            <a:p>
              <a:pPr marR="0" lvl="0" defTabSz="932472" rtl="0" eaLnBrk="1" fontAlgn="base" latinLnBrk="0" hangingPunct="1">
                <a:lnSpc>
                  <a:spcPct val="100000"/>
                </a:lnSpc>
                <a:spcBef>
                  <a:spcPct val="0"/>
                </a:spcBef>
                <a:spcAft>
                  <a:spcPct val="0"/>
                </a:spcAft>
                <a:buClrTx/>
                <a:buSzTx/>
                <a:tabLst/>
                <a:defRPr/>
              </a:pPr>
              <a:endPar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a:p>
              <a:pPr marR="0" lvl="0" defTabSz="932472" rtl="0" eaLnBrk="1" fontAlgn="base" latinLnBrk="0" hangingPunct="1">
                <a:lnSpc>
                  <a:spcPct val="100000"/>
                </a:lnSpc>
                <a:spcBef>
                  <a:spcPct val="0"/>
                </a:spcBef>
                <a:spcAft>
                  <a:spcPct val="0"/>
                </a:spcAft>
                <a:buClrTx/>
                <a:buSzTx/>
                <a:tabLst/>
                <a:defRPr/>
              </a:pPr>
              <a:endParaRPr kumimoji="0" lang="en-US" sz="16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12" name="Rounded Rectangle 11">
              <a:extLst>
                <a:ext uri="{FF2B5EF4-FFF2-40B4-BE49-F238E27FC236}">
                  <a16:creationId xmlns:a16="http://schemas.microsoft.com/office/drawing/2014/main" id="{C2BBA104-C380-BEC4-442C-526649B72ABB}"/>
                </a:ext>
              </a:extLst>
            </p:cNvPr>
            <p:cNvSpPr/>
            <p:nvPr/>
          </p:nvSpPr>
          <p:spPr bwMode="auto">
            <a:xfrm>
              <a:off x="3678030" y="1610137"/>
              <a:ext cx="1938130" cy="705679"/>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rmAutofit lnSpcReduction="10000"/>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panose="020B0502040204020203" pitchFamily="34" charset="0"/>
                </a:rPr>
                <a:t>Modalities, </a:t>
              </a:r>
              <a:br>
                <a:rPr kumimoji="0" lang="en-US" sz="1600" b="0" i="0" u="none" strike="noStrike" kern="1200" cap="none" spc="0" normalizeH="0" baseline="0" noProof="0">
                  <a:ln>
                    <a:noFill/>
                  </a:ln>
                  <a:solidFill>
                    <a:schemeClr val="tx1"/>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solidFill>
                    <a:schemeClr val="tx1"/>
                  </a:solidFill>
                  <a:effectLst/>
                  <a:uLnTx/>
                  <a:uFillTx/>
                  <a:latin typeface="Segoe UI Semibold"/>
                  <a:ea typeface="+mn-ea"/>
                  <a:cs typeface="Segoe UI" panose="020B0502040204020203" pitchFamily="34" charset="0"/>
                </a:rPr>
                <a:t>tasks and tools</a:t>
              </a:r>
            </a:p>
          </p:txBody>
        </p:sp>
      </p:grpSp>
      <p:grpSp>
        <p:nvGrpSpPr>
          <p:cNvPr id="13" name="Group 12" descr="Open and proprietary">
            <a:extLst>
              <a:ext uri="{FF2B5EF4-FFF2-40B4-BE49-F238E27FC236}">
                <a16:creationId xmlns:a16="http://schemas.microsoft.com/office/drawing/2014/main" id="{D2EC0550-546B-DE78-A57F-06981B5372C4}"/>
              </a:ext>
            </a:extLst>
          </p:cNvPr>
          <p:cNvGrpSpPr/>
          <p:nvPr/>
        </p:nvGrpSpPr>
        <p:grpSpPr>
          <a:xfrm>
            <a:off x="9095474" y="1443881"/>
            <a:ext cx="2514601" cy="3772358"/>
            <a:chOff x="9095474" y="1610137"/>
            <a:chExt cx="2514601" cy="4562064"/>
          </a:xfrm>
        </p:grpSpPr>
        <p:sp>
          <p:nvSpPr>
            <p:cNvPr id="14" name="Rectangle: Rounded Corners 32">
              <a:extLst>
                <a:ext uri="{FF2B5EF4-FFF2-40B4-BE49-F238E27FC236}">
                  <a16:creationId xmlns:a16="http://schemas.microsoft.com/office/drawing/2014/main" id="{249E3C48-092A-755E-4167-4431A2314687}"/>
                </a:ext>
              </a:extLst>
            </p:cNvPr>
            <p:cNvSpPr/>
            <p:nvPr/>
          </p:nvSpPr>
          <p:spPr bwMode="auto">
            <a:xfrm>
              <a:off x="9095474" y="1938131"/>
              <a:ext cx="2514601" cy="4234070"/>
            </a:xfrm>
            <a:prstGeom prst="roundRect">
              <a:avLst>
                <a:gd name="adj" fmla="val 6849"/>
              </a:avLst>
            </a:prstGeom>
            <a:solidFill>
              <a:schemeClr val="bg1"/>
            </a:solid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91440" rIns="45720" bIns="91440" numCol="1" spcCol="0" rtlCol="0" fromWordArt="0" anchor="t" anchorCtr="0" forceAA="0" compatLnSpc="1">
              <a:prstTxWarp prst="textNoShape">
                <a:avLst/>
              </a:prstTxWarp>
              <a:noAutofit/>
            </a:bodyPr>
            <a:lstStyle/>
            <a:p>
              <a:pPr defTabSz="932472" fontAlgn="base">
                <a:spcBef>
                  <a:spcPct val="0"/>
                </a:spcBef>
                <a:spcAft>
                  <a:spcPct val="0"/>
                </a:spcAft>
              </a:pPr>
              <a:endParaRPr lang="en-US" sz="1600">
                <a:solidFill>
                  <a:schemeClr val="tx1"/>
                </a:solidFill>
                <a:latin typeface="Segoe UI"/>
                <a:cs typeface="Segoe UI" pitchFamily="34" charset="0"/>
              </a:endParaRPr>
            </a:p>
            <a:p>
              <a:pPr defTabSz="932472" fontAlgn="base">
                <a:spcBef>
                  <a:spcPct val="0"/>
                </a:spcBef>
                <a:spcAft>
                  <a:spcPct val="0"/>
                </a:spcAft>
              </a:pPr>
              <a:endParaRPr lang="en-US" sz="1600">
                <a:solidFill>
                  <a:schemeClr val="tx1"/>
                </a:solidFill>
                <a:latin typeface="Segoe UI"/>
                <a:cs typeface="Segoe UI" pitchFamily="34" charset="0"/>
              </a:endParaRPr>
            </a:p>
            <a:p>
              <a:pPr defTabSz="932472" fontAlgn="base">
                <a:spcBef>
                  <a:spcPct val="0"/>
                </a:spcBef>
                <a:spcAft>
                  <a:spcPct val="0"/>
                </a:spcAft>
              </a:pPr>
              <a:r>
                <a:rPr lang="en-US" sz="1600">
                  <a:solidFill>
                    <a:schemeClr val="tx1"/>
                  </a:solidFill>
                  <a:latin typeface="Segoe UI"/>
                  <a:cs typeface="Segoe UI" pitchFamily="34" charset="0"/>
                </a:rPr>
                <a:t>Premium models first on Azure: OpenAI, Mistral Large, Cohere Command R+</a:t>
              </a:r>
            </a:p>
            <a:p>
              <a:pPr defTabSz="932472" fontAlgn="base">
                <a:spcBef>
                  <a:spcPct val="0"/>
                </a:spcBef>
                <a:spcAft>
                  <a:spcPct val="0"/>
                </a:spcAft>
              </a:pPr>
              <a:endParaRPr lang="en-US" sz="1600">
                <a:solidFill>
                  <a:schemeClr val="tx1"/>
                </a:solidFill>
                <a:latin typeface="Segoe UI"/>
                <a:cs typeface="Segoe UI" pitchFamily="34" charset="0"/>
              </a:endParaRPr>
            </a:p>
            <a:p>
              <a:pPr defTabSz="932472" fontAlgn="base">
                <a:spcBef>
                  <a:spcPct val="0"/>
                </a:spcBef>
                <a:spcAft>
                  <a:spcPct val="0"/>
                </a:spcAft>
              </a:pPr>
              <a:r>
                <a:rPr lang="en-US" sz="1600">
                  <a:solidFill>
                    <a:schemeClr val="tx1"/>
                  </a:solidFill>
                  <a:latin typeface="Segoe UI"/>
                  <a:cs typeface="Segoe UI" pitchFamily="34" charset="0"/>
                </a:rPr>
                <a:t>100s of Open models from HuggingFace </a:t>
              </a:r>
            </a:p>
            <a:p>
              <a:pPr defTabSz="932472" fontAlgn="base">
                <a:spcBef>
                  <a:spcPct val="0"/>
                </a:spcBef>
                <a:spcAft>
                  <a:spcPct val="0"/>
                </a:spcAft>
              </a:pPr>
              <a:endParaRPr lang="en-US" sz="1600">
                <a:solidFill>
                  <a:schemeClr val="tx1"/>
                </a:solidFill>
                <a:latin typeface="Segoe UI"/>
                <a:cs typeface="Segoe UI" pitchFamily="34" charset="0"/>
              </a:endParaRPr>
            </a:p>
            <a:p>
              <a:pPr defTabSz="932472" fontAlgn="base">
                <a:spcBef>
                  <a:spcPct val="0"/>
                </a:spcBef>
                <a:spcAft>
                  <a:spcPct val="0"/>
                </a:spcAft>
              </a:pPr>
              <a:r>
                <a:rPr lang="en-US" sz="1600">
                  <a:solidFill>
                    <a:schemeClr val="tx1"/>
                  </a:solidFill>
                  <a:latin typeface="Segoe UI"/>
                  <a:cs typeface="Segoe UI" pitchFamily="34" charset="0"/>
                </a:rPr>
                <a:t>Open models from Meta, Databricks and Snowflake, Nvidia</a:t>
              </a:r>
            </a:p>
            <a:p>
              <a:pPr defTabSz="932472" fontAlgn="base">
                <a:spcBef>
                  <a:spcPct val="0"/>
                </a:spcBef>
                <a:spcAft>
                  <a:spcPct val="0"/>
                </a:spcAft>
              </a:pPr>
              <a:endParaRPr lang="en-US" sz="1600">
                <a:solidFill>
                  <a:schemeClr val="tx1"/>
                </a:solidFill>
                <a:latin typeface="Segoe UI"/>
                <a:cs typeface="Segoe UI" pitchFamily="34" charset="0"/>
              </a:endParaRPr>
            </a:p>
            <a:p>
              <a:pPr defTabSz="932472" fontAlgn="base">
                <a:spcBef>
                  <a:spcPct val="0"/>
                </a:spcBef>
                <a:spcAft>
                  <a:spcPct val="0"/>
                </a:spcAft>
              </a:pPr>
              <a:endParaRPr lang="en-US" sz="1600">
                <a:solidFill>
                  <a:schemeClr val="tx1"/>
                </a:solidFill>
                <a:latin typeface="Segoe UI"/>
                <a:cs typeface="Segoe UI" pitchFamily="34" charset="0"/>
              </a:endParaRPr>
            </a:p>
          </p:txBody>
        </p:sp>
        <p:sp>
          <p:nvSpPr>
            <p:cNvPr id="15" name="Rounded Rectangle 14">
              <a:extLst>
                <a:ext uri="{FF2B5EF4-FFF2-40B4-BE49-F238E27FC236}">
                  <a16:creationId xmlns:a16="http://schemas.microsoft.com/office/drawing/2014/main" id="{09166763-9D42-D914-58C2-E5E44B363882}"/>
                </a:ext>
              </a:extLst>
            </p:cNvPr>
            <p:cNvSpPr/>
            <p:nvPr/>
          </p:nvSpPr>
          <p:spPr bwMode="auto">
            <a:xfrm>
              <a:off x="9383709" y="1610137"/>
              <a:ext cx="1938130" cy="705679"/>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rmAutofit lnSpcReduction="10000"/>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panose="020B0502040204020203" pitchFamily="34" charset="0"/>
                </a:rPr>
                <a:t>Open and </a:t>
              </a:r>
              <a:br>
                <a:rPr kumimoji="0" lang="en-US" sz="1600" b="0" i="0" u="none" strike="noStrike" kern="1200" cap="none" spc="0" normalizeH="0" baseline="0" noProof="0">
                  <a:ln>
                    <a:noFill/>
                  </a:ln>
                  <a:solidFill>
                    <a:schemeClr val="tx1"/>
                  </a:solidFill>
                  <a:effectLst/>
                  <a:uLnTx/>
                  <a:uFillTx/>
                  <a:latin typeface="Segoe UI Semibold"/>
                  <a:ea typeface="+mn-ea"/>
                  <a:cs typeface="Segoe UI" panose="020B0502040204020203" pitchFamily="34" charset="0"/>
                </a:rPr>
              </a:br>
              <a:r>
                <a:rPr kumimoji="0" lang="en-US" sz="1600" b="0" i="0" u="none" strike="noStrike" kern="1200" cap="none" spc="0" normalizeH="0" baseline="0" noProof="0">
                  <a:ln>
                    <a:noFill/>
                  </a:ln>
                  <a:solidFill>
                    <a:schemeClr val="tx1"/>
                  </a:solidFill>
                  <a:effectLst/>
                  <a:uLnTx/>
                  <a:uFillTx/>
                  <a:latin typeface="Segoe UI Semibold"/>
                  <a:ea typeface="+mn-ea"/>
                  <a:cs typeface="Segoe UI" panose="020B0502040204020203" pitchFamily="34" charset="0"/>
                </a:rPr>
                <a:t>propriety </a:t>
              </a:r>
            </a:p>
          </p:txBody>
        </p:sp>
      </p:grpSp>
      <p:grpSp>
        <p:nvGrpSpPr>
          <p:cNvPr id="16" name="Group 15" descr="Regional and domain specific">
            <a:extLst>
              <a:ext uri="{FF2B5EF4-FFF2-40B4-BE49-F238E27FC236}">
                <a16:creationId xmlns:a16="http://schemas.microsoft.com/office/drawing/2014/main" id="{BC12F346-3553-F07E-AC12-66F26484D395}"/>
              </a:ext>
            </a:extLst>
          </p:cNvPr>
          <p:cNvGrpSpPr/>
          <p:nvPr/>
        </p:nvGrpSpPr>
        <p:grpSpPr>
          <a:xfrm>
            <a:off x="6299344" y="1443881"/>
            <a:ext cx="2514601" cy="3772358"/>
            <a:chOff x="6287605" y="1610137"/>
            <a:chExt cx="2514601" cy="4562064"/>
          </a:xfrm>
        </p:grpSpPr>
        <p:sp>
          <p:nvSpPr>
            <p:cNvPr id="18" name="Rectangle: Rounded Corners 31">
              <a:extLst>
                <a:ext uri="{FF2B5EF4-FFF2-40B4-BE49-F238E27FC236}">
                  <a16:creationId xmlns:a16="http://schemas.microsoft.com/office/drawing/2014/main" id="{19367FE8-11A3-E3F9-1F9D-1643A85D7DC2}"/>
                </a:ext>
              </a:extLst>
            </p:cNvPr>
            <p:cNvSpPr/>
            <p:nvPr/>
          </p:nvSpPr>
          <p:spPr bwMode="auto">
            <a:xfrm>
              <a:off x="6287605" y="1938131"/>
              <a:ext cx="2514601" cy="4234070"/>
            </a:xfrm>
            <a:prstGeom prst="roundRect">
              <a:avLst>
                <a:gd name="adj" fmla="val 6849"/>
              </a:avLst>
            </a:prstGeom>
            <a:solidFill>
              <a:schemeClr val="bg1"/>
            </a:solid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91440" rIns="45720" bIns="91440" numCol="1" spcCol="0" rtlCol="0" fromWordArt="0" anchor="t" anchorCtr="0" forceAA="0" compatLnSpc="1">
              <a:prstTxWarp prst="textNoShape">
                <a:avLst/>
              </a:prstTxWarp>
              <a:noAutofit/>
            </a:bodyPr>
            <a:lstStyle/>
            <a:p>
              <a:pPr defTabSz="932472" fontAlgn="base">
                <a:spcBef>
                  <a:spcPct val="0"/>
                </a:spcBef>
                <a:spcAft>
                  <a:spcPct val="0"/>
                </a:spcAft>
              </a:pPr>
              <a:endParaRPr lang="en-US" sz="1600">
                <a:solidFill>
                  <a:schemeClr val="tx1"/>
                </a:solidFill>
                <a:latin typeface="Segoe UI"/>
                <a:cs typeface="Segoe UI" pitchFamily="34" charset="0"/>
              </a:endParaRPr>
            </a:p>
            <a:p>
              <a:pPr defTabSz="932472" fontAlgn="base">
                <a:spcBef>
                  <a:spcPct val="0"/>
                </a:spcBef>
                <a:spcAft>
                  <a:spcPct val="0"/>
                </a:spcAft>
              </a:pPr>
              <a:endParaRPr lang="en-US" sz="1600">
                <a:solidFill>
                  <a:schemeClr val="tx1"/>
                </a:solidFill>
                <a:latin typeface="Segoe UI"/>
                <a:cs typeface="Segoe UI" pitchFamily="34" charset="0"/>
              </a:endParaRPr>
            </a:p>
            <a:p>
              <a:pPr marL="285750" indent="-285750" defTabSz="932472" fontAlgn="base">
                <a:spcBef>
                  <a:spcPct val="0"/>
                </a:spcBef>
                <a:spcAft>
                  <a:spcPct val="0"/>
                </a:spcAft>
                <a:buFont typeface="Arial" panose="020B0604020202020204" pitchFamily="34" charset="0"/>
                <a:buChar char="•"/>
              </a:pPr>
              <a:r>
                <a:rPr lang="en-US" sz="1600">
                  <a:solidFill>
                    <a:schemeClr val="tx1"/>
                  </a:solidFill>
                  <a:latin typeface="Segoe UI"/>
                  <a:cs typeface="Segoe UI"/>
                </a:rPr>
                <a:t>Core42 JAIS Arabic language LLM</a:t>
              </a:r>
            </a:p>
            <a:p>
              <a:pPr marL="285750" indent="-285750" defTabSz="932472" fontAlgn="base">
                <a:spcBef>
                  <a:spcPct val="0"/>
                </a:spcBef>
                <a:spcAft>
                  <a:spcPct val="0"/>
                </a:spcAft>
                <a:buFont typeface="Arial" panose="020B0604020202020204" pitchFamily="34" charset="0"/>
                <a:buChar char="•"/>
              </a:pPr>
              <a:endParaRPr lang="en-US" sz="1600">
                <a:solidFill>
                  <a:schemeClr val="tx1"/>
                </a:solidFill>
                <a:latin typeface="Segoe UI"/>
                <a:cs typeface="Segoe UI" pitchFamily="34" charset="0"/>
              </a:endParaRPr>
            </a:p>
            <a:p>
              <a:pPr marL="285750" indent="-285750" defTabSz="932472" fontAlgn="base">
                <a:spcBef>
                  <a:spcPct val="0"/>
                </a:spcBef>
                <a:spcAft>
                  <a:spcPct val="0"/>
                </a:spcAft>
                <a:buFont typeface="Arial" panose="020B0604020202020204" pitchFamily="34" charset="0"/>
                <a:buChar char="•"/>
              </a:pPr>
              <a:r>
                <a:rPr lang="en-US" sz="1600">
                  <a:solidFill>
                    <a:schemeClr val="tx1"/>
                  </a:solidFill>
                  <a:latin typeface="Segoe UI"/>
                  <a:cs typeface="Segoe UI"/>
                </a:rPr>
                <a:t>Mistral Large </a:t>
              </a:r>
              <a:br>
                <a:rPr lang="en-US" sz="1600">
                  <a:solidFill>
                    <a:schemeClr val="tx1"/>
                  </a:solidFill>
                  <a:latin typeface="Segoe UI"/>
                  <a:cs typeface="Segoe UI" pitchFamily="34" charset="0"/>
                </a:rPr>
              </a:br>
              <a:r>
                <a:rPr lang="en-US" sz="1600">
                  <a:solidFill>
                    <a:schemeClr val="tx1"/>
                  </a:solidFill>
                  <a:latin typeface="Segoe UI"/>
                  <a:cs typeface="Segoe UI"/>
                </a:rPr>
                <a:t>is focused on </a:t>
              </a:r>
              <a:br>
                <a:rPr lang="en-US" sz="1600">
                  <a:solidFill>
                    <a:schemeClr val="tx1"/>
                  </a:solidFill>
                  <a:latin typeface="Segoe UI"/>
                  <a:cs typeface="Segoe UI" pitchFamily="34" charset="0"/>
                </a:rPr>
              </a:br>
              <a:r>
                <a:rPr lang="en-US" sz="1600">
                  <a:solidFill>
                    <a:schemeClr val="tx1"/>
                  </a:solidFill>
                  <a:latin typeface="Segoe UI"/>
                  <a:cs typeface="Segoe UI"/>
                </a:rPr>
                <a:t>European languages </a:t>
              </a:r>
              <a:endParaRPr lang="en-US" sz="1600">
                <a:solidFill>
                  <a:schemeClr val="tx1"/>
                </a:solidFill>
                <a:latin typeface="Segoe UI"/>
                <a:cs typeface="Segoe UI" pitchFamily="34" charset="0"/>
              </a:endParaRPr>
            </a:p>
            <a:p>
              <a:pPr marL="285750" indent="-285750" defTabSz="932472" fontAlgn="base">
                <a:spcBef>
                  <a:spcPct val="0"/>
                </a:spcBef>
                <a:spcAft>
                  <a:spcPct val="0"/>
                </a:spcAft>
                <a:buFont typeface="Arial" panose="020B0604020202020204" pitchFamily="34" charset="0"/>
                <a:buChar char="•"/>
              </a:pPr>
              <a:endParaRPr lang="en-US" sz="1600">
                <a:solidFill>
                  <a:schemeClr val="tx1"/>
                </a:solidFill>
                <a:latin typeface="Segoe UI"/>
                <a:cs typeface="Segoe UI" pitchFamily="34" charset="0"/>
              </a:endParaRPr>
            </a:p>
            <a:p>
              <a:pPr marL="285750" indent="-285750" defTabSz="932472" fontAlgn="base">
                <a:spcBef>
                  <a:spcPct val="0"/>
                </a:spcBef>
                <a:spcAft>
                  <a:spcPct val="0"/>
                </a:spcAft>
                <a:buFont typeface="Arial" panose="020B0604020202020204" pitchFamily="34" charset="0"/>
                <a:buChar char="•"/>
              </a:pPr>
              <a:r>
                <a:rPr lang="en-US" sz="1600">
                  <a:solidFill>
                    <a:schemeClr val="tx1"/>
                  </a:solidFill>
                  <a:latin typeface="Segoe UI"/>
                  <a:cs typeface="Segoe UI"/>
                </a:rPr>
                <a:t>Nixtla TimeGEN-1 - Timeseries forecasting</a:t>
              </a:r>
            </a:p>
            <a:p>
              <a:pPr marL="285750" indent="-285750" defTabSz="932472" fontAlgn="base">
                <a:spcBef>
                  <a:spcPct val="0"/>
                </a:spcBef>
                <a:spcAft>
                  <a:spcPct val="0"/>
                </a:spcAft>
                <a:buFont typeface="Arial" panose="020B0604020202020204" pitchFamily="34" charset="0"/>
                <a:buChar char="•"/>
              </a:pPr>
              <a:endParaRPr lang="en-US" sz="1600">
                <a:solidFill>
                  <a:schemeClr val="tx1"/>
                </a:solidFill>
                <a:latin typeface="Segoe UI"/>
                <a:cs typeface="Segoe UI" pitchFamily="34" charset="0"/>
              </a:endParaRPr>
            </a:p>
            <a:p>
              <a:pPr defTabSz="932472" fontAlgn="base">
                <a:spcBef>
                  <a:spcPct val="0"/>
                </a:spcBef>
                <a:spcAft>
                  <a:spcPct val="0"/>
                </a:spcAft>
              </a:pPr>
              <a:endParaRPr lang="en-US" sz="1600">
                <a:solidFill>
                  <a:schemeClr val="tx1"/>
                </a:solidFill>
                <a:latin typeface="Segoe UI"/>
                <a:cs typeface="Segoe UI" pitchFamily="34" charset="0"/>
              </a:endParaRPr>
            </a:p>
            <a:p>
              <a:pPr defTabSz="932472" fontAlgn="base">
                <a:spcBef>
                  <a:spcPct val="0"/>
                </a:spcBef>
                <a:spcAft>
                  <a:spcPct val="0"/>
                </a:spcAft>
              </a:pPr>
              <a:endParaRPr lang="en-US" sz="1600">
                <a:solidFill>
                  <a:schemeClr val="tx1"/>
                </a:solidFill>
                <a:latin typeface="Segoe UI"/>
                <a:cs typeface="Segoe UI" pitchFamily="34" charset="0"/>
              </a:endParaRPr>
            </a:p>
          </p:txBody>
        </p:sp>
        <p:sp>
          <p:nvSpPr>
            <p:cNvPr id="19" name="Rounded Rectangle 18">
              <a:extLst>
                <a:ext uri="{FF2B5EF4-FFF2-40B4-BE49-F238E27FC236}">
                  <a16:creationId xmlns:a16="http://schemas.microsoft.com/office/drawing/2014/main" id="{C6B7AC73-2FF8-C5A5-BA6F-F9B0D21ED3C8}"/>
                </a:ext>
              </a:extLst>
            </p:cNvPr>
            <p:cNvSpPr/>
            <p:nvPr/>
          </p:nvSpPr>
          <p:spPr bwMode="auto">
            <a:xfrm>
              <a:off x="6575840" y="1610137"/>
              <a:ext cx="1938130" cy="705679"/>
            </a:xfrm>
            <a:prstGeom prst="roundRect">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rmAutofit lnSpcReduction="10000"/>
            </a:body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chemeClr val="tx1"/>
                  </a:solidFill>
                  <a:effectLst/>
                  <a:uLnTx/>
                  <a:uFillTx/>
                  <a:latin typeface="Segoe UI Semibold"/>
                  <a:ea typeface="+mn-ea"/>
                  <a:cs typeface="Segoe UI" panose="020B0502040204020203" pitchFamily="34" charset="0"/>
                </a:rPr>
                <a:t>Regional and domain specific</a:t>
              </a:r>
            </a:p>
          </p:txBody>
        </p:sp>
      </p:grpSp>
      <p:grpSp>
        <p:nvGrpSpPr>
          <p:cNvPr id="20" name="Group 19">
            <a:extLst>
              <a:ext uri="{FF2B5EF4-FFF2-40B4-BE49-F238E27FC236}">
                <a16:creationId xmlns:a16="http://schemas.microsoft.com/office/drawing/2014/main" id="{A8A1E810-8F99-6918-8261-CEBDCC9ACBB0}"/>
              </a:ext>
              <a:ext uri="{C183D7F6-B498-43B3-948B-1728B52AA6E4}">
                <adec:decorative xmlns:adec="http://schemas.microsoft.com/office/drawing/2017/decorative" val="1"/>
              </a:ext>
            </a:extLst>
          </p:cNvPr>
          <p:cNvGrpSpPr/>
          <p:nvPr/>
        </p:nvGrpSpPr>
        <p:grpSpPr>
          <a:xfrm>
            <a:off x="582293" y="5487456"/>
            <a:ext cx="11024489" cy="1173119"/>
            <a:chOff x="582293" y="5487456"/>
            <a:chExt cx="11024489" cy="1173119"/>
          </a:xfrm>
        </p:grpSpPr>
        <p:sp>
          <p:nvSpPr>
            <p:cNvPr id="21" name="Rectangle: Rounded Corners 7">
              <a:extLst>
                <a:ext uri="{FF2B5EF4-FFF2-40B4-BE49-F238E27FC236}">
                  <a16:creationId xmlns:a16="http://schemas.microsoft.com/office/drawing/2014/main" id="{4A06D085-C867-F112-6840-D4AFC74E03FF}"/>
                </a:ext>
                <a:ext uri="{C183D7F6-B498-43B3-948B-1728B52AA6E4}">
                  <adec:decorative xmlns:adec="http://schemas.microsoft.com/office/drawing/2017/decorative" val="1"/>
                </a:ext>
              </a:extLst>
            </p:cNvPr>
            <p:cNvSpPr/>
            <p:nvPr/>
          </p:nvSpPr>
          <p:spPr>
            <a:xfrm>
              <a:off x="582293" y="5487456"/>
              <a:ext cx="11024489" cy="1173119"/>
            </a:xfrm>
            <a:prstGeom prst="roundRect">
              <a:avLst>
                <a:gd name="adj" fmla="val 9860"/>
              </a:avLst>
            </a:prstGeom>
            <a:solidFill>
              <a:srgbClr val="F4F3F5"/>
            </a:solidFill>
            <a:ln w="19050" cap="flat" cmpd="sng" algn="ctr">
              <a:noFill/>
              <a:prstDash val="solid"/>
              <a:headEnd type="none" w="med" len="med"/>
              <a:tailEnd type="none" w="med" len="med"/>
            </a:ln>
            <a:effectLst>
              <a:outerShdw blurRad="63500" dist="127000" dir="2700000" algn="tl" rotWithShape="0">
                <a:prstClr val="black">
                  <a:alpha val="20000"/>
                </a:prstClr>
              </a:outerShdw>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a:noFill/>
                </a:ln>
                <a:solidFill>
                  <a:schemeClr val="bg2"/>
                </a:solidFill>
                <a:effectLst/>
                <a:uLnTx/>
                <a:uFillTx/>
                <a:latin typeface="Segoe Sans Text"/>
                <a:ea typeface="+mn-ea"/>
                <a:cs typeface="Segoe UI" pitchFamily="34" charset="0"/>
              </a:endParaRPr>
            </a:p>
          </p:txBody>
        </p:sp>
        <p:grpSp>
          <p:nvGrpSpPr>
            <p:cNvPr id="22" name="Group 21">
              <a:extLst>
                <a:ext uri="{FF2B5EF4-FFF2-40B4-BE49-F238E27FC236}">
                  <a16:creationId xmlns:a16="http://schemas.microsoft.com/office/drawing/2014/main" id="{20E39EE5-7FA6-C53E-1D2E-498F25CB07F4}"/>
                </a:ext>
              </a:extLst>
            </p:cNvPr>
            <p:cNvGrpSpPr/>
            <p:nvPr/>
          </p:nvGrpSpPr>
          <p:grpSpPr>
            <a:xfrm>
              <a:off x="721247" y="5671135"/>
              <a:ext cx="562655" cy="845828"/>
              <a:chOff x="825157" y="5411360"/>
              <a:chExt cx="562655" cy="845828"/>
            </a:xfrm>
          </p:grpSpPr>
          <p:pic>
            <p:nvPicPr>
              <p:cNvPr id="56" name="Picture 55">
                <a:extLst>
                  <a:ext uri="{FF2B5EF4-FFF2-40B4-BE49-F238E27FC236}">
                    <a16:creationId xmlns:a16="http://schemas.microsoft.com/office/drawing/2014/main" id="{C519D700-3EAE-0AE1-9B46-73896ED00B25}"/>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869653" y="5411360"/>
                <a:ext cx="473663" cy="473663"/>
              </a:xfrm>
              <a:prstGeom prst="rect">
                <a:avLst/>
              </a:prstGeom>
            </p:spPr>
          </p:pic>
          <p:sp>
            <p:nvSpPr>
              <p:cNvPr id="57" name="TextBox 56">
                <a:extLst>
                  <a:ext uri="{FF2B5EF4-FFF2-40B4-BE49-F238E27FC236}">
                    <a16:creationId xmlns:a16="http://schemas.microsoft.com/office/drawing/2014/main" id="{F22C837A-E0EC-72E6-C68E-B9F88E5E1D4C}"/>
                  </a:ext>
                </a:extLst>
              </p:cNvPr>
              <p:cNvSpPr txBox="1"/>
              <p:nvPr/>
            </p:nvSpPr>
            <p:spPr>
              <a:xfrm>
                <a:off x="825157" y="5949411"/>
                <a:ext cx="562655"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2"/>
                    </a:solidFill>
                    <a:effectLst/>
                    <a:uLnTx/>
                    <a:uFillTx/>
                    <a:latin typeface="Segoe Sans Text Semibold"/>
                    <a:ea typeface="+mn-ea"/>
                    <a:cs typeface="+mn-cs"/>
                  </a:rPr>
                  <a:t>Microsoft</a:t>
                </a:r>
                <a:br>
                  <a:rPr kumimoji="0" lang="en-US" sz="1000" b="0" i="0" u="none" strike="noStrike" kern="1200" cap="none" spc="0" normalizeH="0" baseline="0" noProof="0" dirty="0">
                    <a:ln>
                      <a:noFill/>
                    </a:ln>
                    <a:solidFill>
                      <a:schemeClr val="bg2"/>
                    </a:solidFill>
                    <a:effectLst/>
                    <a:uLnTx/>
                    <a:uFillTx/>
                    <a:latin typeface="Segoe Sans Text Semibold"/>
                    <a:ea typeface="+mn-ea"/>
                    <a:cs typeface="+mn-cs"/>
                  </a:rPr>
                </a:br>
                <a:r>
                  <a:rPr kumimoji="0" lang="en-US" sz="1000" b="0" i="0" u="none" strike="noStrike" kern="1200" cap="none" spc="0" normalizeH="0" baseline="0" noProof="0" dirty="0">
                    <a:ln>
                      <a:noFill/>
                    </a:ln>
                    <a:solidFill>
                      <a:schemeClr val="bg2"/>
                    </a:solidFill>
                    <a:effectLst/>
                    <a:uLnTx/>
                    <a:uFillTx/>
                    <a:latin typeface="Segoe Sans Text Semibold"/>
                    <a:ea typeface="+mn-ea"/>
                    <a:cs typeface="+mn-cs"/>
                  </a:rPr>
                  <a:t>Phi</a:t>
                </a:r>
              </a:p>
            </p:txBody>
          </p:sp>
        </p:grpSp>
        <p:grpSp>
          <p:nvGrpSpPr>
            <p:cNvPr id="23" name="Group 22">
              <a:extLst>
                <a:ext uri="{FF2B5EF4-FFF2-40B4-BE49-F238E27FC236}">
                  <a16:creationId xmlns:a16="http://schemas.microsoft.com/office/drawing/2014/main" id="{211C454A-36E8-F040-0CB9-BC156F11730C}"/>
                </a:ext>
              </a:extLst>
            </p:cNvPr>
            <p:cNvGrpSpPr/>
            <p:nvPr/>
          </p:nvGrpSpPr>
          <p:grpSpPr>
            <a:xfrm>
              <a:off x="1606721" y="5694327"/>
              <a:ext cx="815929" cy="822636"/>
              <a:chOff x="1885458" y="5434552"/>
              <a:chExt cx="815929" cy="822636"/>
            </a:xfrm>
          </p:grpSpPr>
          <p:pic>
            <p:nvPicPr>
              <p:cNvPr id="54" name="Picture 53">
                <a:extLst>
                  <a:ext uri="{FF2B5EF4-FFF2-40B4-BE49-F238E27FC236}">
                    <a16:creationId xmlns:a16="http://schemas.microsoft.com/office/drawing/2014/main" id="{36797FAD-7834-303F-3A98-685B2D59ECFE}"/>
                  </a:ext>
                  <a:ext uri="{C183D7F6-B498-43B3-948B-1728B52AA6E4}">
                    <adec:decorative xmlns:adec="http://schemas.microsoft.com/office/drawing/2017/decorative" val="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5096" b="88535" l="6875" r="90000">
                            <a14:foregroundMark x1="21250" y1="22930" x2="21250" y2="22930"/>
                            <a14:foregroundMark x1="18125" y1="57962" x2="18125" y2="57962"/>
                            <a14:foregroundMark x1="58125" y1="78344" x2="58125" y2="78344"/>
                            <a14:foregroundMark x1="78125" y1="77707" x2="78125" y2="77707"/>
                            <a14:foregroundMark x1="80625" y1="66879" x2="80625" y2="66879"/>
                            <a14:foregroundMark x1="80625" y1="34395" x2="80625" y2="34395"/>
                            <a14:foregroundMark x1="74375" y1="15924" x2="74375" y2="15924"/>
                            <a14:foregroundMark x1="65000" y1="16561" x2="65000" y2="16561"/>
                            <a14:foregroundMark x1="66875" y1="31847" x2="66875" y2="31847"/>
                            <a14:foregroundMark x1="72500" y1="39490" x2="72500" y2="39490"/>
                            <a14:foregroundMark x1="77500" y1="44586" x2="77500" y2="44586"/>
                            <a14:foregroundMark x1="83125" y1="45860" x2="83125" y2="45860"/>
                            <a14:foregroundMark x1="85000" y1="29299" x2="85000" y2="29299"/>
                            <a14:foregroundMark x1="83750" y1="15287" x2="83750" y2="15287"/>
                            <a14:foregroundMark x1="72500" y1="7643" x2="72500" y2="7643"/>
                            <a14:foregroundMark x1="39375" y1="10191" x2="39375" y2="10191"/>
                            <a14:foregroundMark x1="38750" y1="22930" x2="38750" y2="22930"/>
                            <a14:foregroundMark x1="26875" y1="30573" x2="26875" y2="30573"/>
                            <a14:foregroundMark x1="15000" y1="32484" x2="15000" y2="32484"/>
                            <a14:foregroundMark x1="10000" y1="31210" x2="10000" y2="31210"/>
                            <a14:foregroundMark x1="9375" y1="18471" x2="9375" y2="18471"/>
                            <a14:foregroundMark x1="13125" y1="14650" x2="13125" y2="14650"/>
                            <a14:foregroundMark x1="25000" y1="10191" x2="25000" y2="10191"/>
                            <a14:foregroundMark x1="41875" y1="31210" x2="41875" y2="31210"/>
                            <a14:foregroundMark x1="6875" y1="33121" x2="6875" y2="33121"/>
                            <a14:foregroundMark x1="51250" y1="77707" x2="51250" y2="77707"/>
                            <a14:foregroundMark x1="69375" y1="82803" x2="69375" y2="82803"/>
                            <a14:foregroundMark x1="80625" y1="83439" x2="80625" y2="83439"/>
                            <a14:foregroundMark x1="80000" y1="88535" x2="80000" y2="88535"/>
                          </a14:backgroundRemoval>
                        </a14:imgEffect>
                      </a14:imgLayer>
                    </a14:imgProps>
                  </a:ext>
                </a:extLst>
              </a:blip>
              <a:srcRect l="3750" t="2548" b="4400"/>
              <a:stretch/>
            </p:blipFill>
            <p:spPr bwMode="auto">
              <a:xfrm>
                <a:off x="2068100" y="5434552"/>
                <a:ext cx="450644" cy="427278"/>
              </a:xfrm>
              <a:prstGeom prst="rect">
                <a:avLst/>
              </a:prstGeom>
              <a:ln>
                <a:noFill/>
              </a:ln>
              <a:extLst>
                <a:ext uri="{53640926-AAD7-44D8-BBD7-CCE9431645EC}">
                  <a14:shadowObscured xmlns:a14="http://schemas.microsoft.com/office/drawing/2010/main"/>
                </a:ext>
              </a:extLst>
            </p:spPr>
          </p:pic>
          <p:sp>
            <p:nvSpPr>
              <p:cNvPr id="55" name="TextBox 54">
                <a:extLst>
                  <a:ext uri="{FF2B5EF4-FFF2-40B4-BE49-F238E27FC236}">
                    <a16:creationId xmlns:a16="http://schemas.microsoft.com/office/drawing/2014/main" id="{3736BF3A-67C0-E487-60D4-B6432C2C26F9}"/>
                  </a:ext>
                </a:extLst>
              </p:cNvPr>
              <p:cNvSpPr txBox="1"/>
              <p:nvPr/>
            </p:nvSpPr>
            <p:spPr>
              <a:xfrm>
                <a:off x="1885458" y="5949411"/>
                <a:ext cx="815929"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solidFill>
                    <a:effectLst/>
                    <a:uLnTx/>
                    <a:uFillTx/>
                    <a:latin typeface="Segoe Sans Text Semibold"/>
                    <a:ea typeface="+mn-ea"/>
                    <a:cs typeface="+mn-cs"/>
                  </a:rPr>
                  <a:t>Azure OpenAI</a:t>
                </a:r>
                <a:br>
                  <a:rPr kumimoji="0" lang="en-US" sz="1000" b="0" i="0" u="none" strike="noStrike" kern="1200" cap="none" spc="0" normalizeH="0" baseline="0" noProof="0">
                    <a:ln>
                      <a:noFill/>
                    </a:ln>
                    <a:solidFill>
                      <a:schemeClr val="bg2"/>
                    </a:solidFill>
                    <a:effectLst/>
                    <a:uLnTx/>
                    <a:uFillTx/>
                    <a:latin typeface="Segoe Sans Text Semibold"/>
                    <a:ea typeface="+mn-ea"/>
                    <a:cs typeface="+mn-cs"/>
                  </a:rPr>
                </a:br>
                <a:endParaRPr kumimoji="0" lang="en-US" sz="1000" b="0" i="0" u="none" strike="noStrike" kern="1200" cap="none" spc="0" normalizeH="0" baseline="0" noProof="0">
                  <a:ln>
                    <a:noFill/>
                  </a:ln>
                  <a:solidFill>
                    <a:schemeClr val="bg2"/>
                  </a:solidFill>
                  <a:effectLst/>
                  <a:uLnTx/>
                  <a:uFillTx/>
                  <a:latin typeface="Segoe Sans Text Semibold"/>
                  <a:ea typeface="+mn-ea"/>
                  <a:cs typeface="+mn-cs"/>
                </a:endParaRPr>
              </a:p>
            </p:txBody>
          </p:sp>
        </p:grpSp>
        <p:grpSp>
          <p:nvGrpSpPr>
            <p:cNvPr id="24" name="Group 23">
              <a:extLst>
                <a:ext uri="{FF2B5EF4-FFF2-40B4-BE49-F238E27FC236}">
                  <a16:creationId xmlns:a16="http://schemas.microsoft.com/office/drawing/2014/main" id="{C16D69FF-F929-F4A4-A436-0B69B2D41C5B}"/>
                </a:ext>
              </a:extLst>
            </p:cNvPr>
            <p:cNvGrpSpPr/>
            <p:nvPr/>
          </p:nvGrpSpPr>
          <p:grpSpPr>
            <a:xfrm>
              <a:off x="2745469" y="5665585"/>
              <a:ext cx="562654" cy="851378"/>
              <a:chOff x="3204093" y="5405810"/>
              <a:chExt cx="562654" cy="851378"/>
            </a:xfrm>
          </p:grpSpPr>
          <p:pic>
            <p:nvPicPr>
              <p:cNvPr id="52" name="Picture 51">
                <a:extLst>
                  <a:ext uri="{FF2B5EF4-FFF2-40B4-BE49-F238E27FC236}">
                    <a16:creationId xmlns:a16="http://schemas.microsoft.com/office/drawing/2014/main" id="{30824D29-4BFE-10A4-F76E-252C746E4194}"/>
                  </a:ext>
                  <a:ext uri="{C183D7F6-B498-43B3-948B-1728B52AA6E4}">
                    <adec:decorative xmlns:adec="http://schemas.microsoft.com/office/drawing/2017/decorative" val="1"/>
                  </a:ext>
                </a:extLst>
              </p:cNvPr>
              <p:cNvPicPr>
                <a:picLocks noChangeAspect="1"/>
              </p:cNvPicPr>
              <p:nvPr/>
            </p:nvPicPr>
            <p:blipFill rotWithShape="1">
              <a:blip r:embed="rId6"/>
              <a:srcRect t="29690" r="63913" b="31491"/>
              <a:stretch/>
            </p:blipFill>
            <p:spPr>
              <a:xfrm>
                <a:off x="3260098" y="5405810"/>
                <a:ext cx="450644" cy="484763"/>
              </a:xfrm>
              <a:prstGeom prst="rect">
                <a:avLst/>
              </a:prstGeom>
            </p:spPr>
          </p:pic>
          <p:sp>
            <p:nvSpPr>
              <p:cNvPr id="53" name="TextBox 52">
                <a:extLst>
                  <a:ext uri="{FF2B5EF4-FFF2-40B4-BE49-F238E27FC236}">
                    <a16:creationId xmlns:a16="http://schemas.microsoft.com/office/drawing/2014/main" id="{33215127-A1F8-9F2F-2F9A-DE1FC6044916}"/>
                  </a:ext>
                </a:extLst>
              </p:cNvPr>
              <p:cNvSpPr txBox="1"/>
              <p:nvPr/>
            </p:nvSpPr>
            <p:spPr>
              <a:xfrm>
                <a:off x="3204093" y="5949411"/>
                <a:ext cx="562654"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solidFill>
                    <a:effectLst/>
                    <a:uLnTx/>
                    <a:uFillTx/>
                    <a:latin typeface="Segoe Sans Text Semibold"/>
                    <a:ea typeface="+mn-ea"/>
                    <a:cs typeface="+mn-cs"/>
                  </a:rPr>
                  <a:t>Mistral AI</a:t>
                </a:r>
                <a:br>
                  <a:rPr kumimoji="0" lang="en-US" sz="1000" b="0" i="0" u="none" strike="noStrike" kern="1200" cap="none" spc="0" normalizeH="0" baseline="0" noProof="0">
                    <a:ln>
                      <a:noFill/>
                    </a:ln>
                    <a:solidFill>
                      <a:schemeClr val="bg2"/>
                    </a:solidFill>
                    <a:effectLst/>
                    <a:uLnTx/>
                    <a:uFillTx/>
                    <a:latin typeface="Segoe Sans Text Semibold"/>
                    <a:ea typeface="+mn-ea"/>
                    <a:cs typeface="+mn-cs"/>
                  </a:rPr>
                </a:br>
                <a:endParaRPr kumimoji="0" lang="en-US" sz="1000" b="0" i="0" u="none" strike="noStrike" kern="1200" cap="none" spc="0" normalizeH="0" baseline="0" noProof="0">
                  <a:ln>
                    <a:noFill/>
                  </a:ln>
                  <a:solidFill>
                    <a:schemeClr val="bg2"/>
                  </a:solidFill>
                  <a:effectLst/>
                  <a:uLnTx/>
                  <a:uFillTx/>
                  <a:latin typeface="Segoe Sans Text Semibold"/>
                  <a:ea typeface="+mn-ea"/>
                  <a:cs typeface="+mn-cs"/>
                </a:endParaRPr>
              </a:p>
            </p:txBody>
          </p:sp>
        </p:grpSp>
        <p:grpSp>
          <p:nvGrpSpPr>
            <p:cNvPr id="25" name="Group 24">
              <a:extLst>
                <a:ext uri="{FF2B5EF4-FFF2-40B4-BE49-F238E27FC236}">
                  <a16:creationId xmlns:a16="http://schemas.microsoft.com/office/drawing/2014/main" id="{25B1DD8F-C5DF-5D38-2182-D5633F96D910}"/>
                </a:ext>
              </a:extLst>
            </p:cNvPr>
            <p:cNvGrpSpPr/>
            <p:nvPr/>
          </p:nvGrpSpPr>
          <p:grpSpPr>
            <a:xfrm>
              <a:off x="3630942" y="5748775"/>
              <a:ext cx="478697" cy="768188"/>
              <a:chOff x="4437031" y="5489000"/>
              <a:chExt cx="478697" cy="768188"/>
            </a:xfrm>
          </p:grpSpPr>
          <p:pic>
            <p:nvPicPr>
              <p:cNvPr id="50" name="Picture 49">
                <a:extLst>
                  <a:ext uri="{FF2B5EF4-FFF2-40B4-BE49-F238E27FC236}">
                    <a16:creationId xmlns:a16="http://schemas.microsoft.com/office/drawing/2014/main" id="{8F4E0CEC-DC3D-2593-4566-DE8C6A605BBC}"/>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437031" y="5489000"/>
                <a:ext cx="478697" cy="318383"/>
              </a:xfrm>
              <a:prstGeom prst="rect">
                <a:avLst/>
              </a:prstGeom>
            </p:spPr>
          </p:pic>
          <p:sp>
            <p:nvSpPr>
              <p:cNvPr id="51" name="TextBox 50">
                <a:extLst>
                  <a:ext uri="{FF2B5EF4-FFF2-40B4-BE49-F238E27FC236}">
                    <a16:creationId xmlns:a16="http://schemas.microsoft.com/office/drawing/2014/main" id="{E915023E-0900-664F-A24D-C1F65498B6F1}"/>
                  </a:ext>
                </a:extLst>
              </p:cNvPr>
              <p:cNvSpPr txBox="1"/>
              <p:nvPr/>
            </p:nvSpPr>
            <p:spPr>
              <a:xfrm>
                <a:off x="4446349" y="5949411"/>
                <a:ext cx="460062"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solidFill>
                    <a:effectLst/>
                    <a:uLnTx/>
                    <a:uFillTx/>
                    <a:latin typeface="Segoe Sans Text Semibold"/>
                    <a:ea typeface="+mn-ea"/>
                    <a:cs typeface="+mn-cs"/>
                  </a:rPr>
                  <a:t>Meta AI</a:t>
                </a:r>
                <a:br>
                  <a:rPr kumimoji="0" lang="en-US" sz="1000" b="0" i="0" u="none" strike="noStrike" kern="1200" cap="none" spc="0" normalizeH="0" baseline="0" noProof="0">
                    <a:ln>
                      <a:noFill/>
                    </a:ln>
                    <a:solidFill>
                      <a:schemeClr val="bg2"/>
                    </a:solidFill>
                    <a:effectLst/>
                    <a:uLnTx/>
                    <a:uFillTx/>
                    <a:latin typeface="Segoe Sans Text Semibold"/>
                    <a:ea typeface="+mn-ea"/>
                    <a:cs typeface="+mn-cs"/>
                  </a:rPr>
                </a:br>
                <a:endParaRPr kumimoji="0" lang="en-US" sz="1000" b="0" i="0" u="none" strike="noStrike" kern="1200" cap="none" spc="0" normalizeH="0" baseline="0" noProof="0">
                  <a:ln>
                    <a:noFill/>
                  </a:ln>
                  <a:solidFill>
                    <a:schemeClr val="bg2"/>
                  </a:solidFill>
                  <a:effectLst/>
                  <a:uLnTx/>
                  <a:uFillTx/>
                  <a:latin typeface="Segoe Sans Text Semibold"/>
                  <a:ea typeface="+mn-ea"/>
                  <a:cs typeface="+mn-cs"/>
                </a:endParaRPr>
              </a:p>
            </p:txBody>
          </p:sp>
        </p:grpSp>
        <p:grpSp>
          <p:nvGrpSpPr>
            <p:cNvPr id="26" name="Group 25">
              <a:extLst>
                <a:ext uri="{FF2B5EF4-FFF2-40B4-BE49-F238E27FC236}">
                  <a16:creationId xmlns:a16="http://schemas.microsoft.com/office/drawing/2014/main" id="{77F6802F-7B32-0C6D-8F01-7ECD467748AA}"/>
                </a:ext>
              </a:extLst>
            </p:cNvPr>
            <p:cNvGrpSpPr/>
            <p:nvPr/>
          </p:nvGrpSpPr>
          <p:grpSpPr>
            <a:xfrm>
              <a:off x="5372434" y="5548689"/>
              <a:ext cx="700813" cy="968274"/>
              <a:chOff x="6699867" y="5288914"/>
              <a:chExt cx="700813" cy="968274"/>
            </a:xfrm>
          </p:grpSpPr>
          <p:pic>
            <p:nvPicPr>
              <p:cNvPr id="48" name="Picture 2" descr="Cohere IPO - Investing Pre-IPO">
                <a:extLst>
                  <a:ext uri="{FF2B5EF4-FFF2-40B4-BE49-F238E27FC236}">
                    <a16:creationId xmlns:a16="http://schemas.microsoft.com/office/drawing/2014/main" id="{ECC75589-6800-F9D0-689E-20F62FB11B8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foregroundMark x1="31013" y1="68313" x2="31013" y2="68313"/>
                            <a14:foregroundMark x1="60338" y1="68313" x2="60338" y2="68313"/>
                            <a14:foregroundMark x1="63924" y1="59259" x2="63924" y2="59259"/>
                            <a14:foregroundMark x1="46203" y1="62551" x2="46203" y2="62551"/>
                          </a14:backgroundRemoval>
                        </a14:imgEffect>
                      </a14:imgLayer>
                    </a14:imgProps>
                  </a:ext>
                  <a:ext uri="{28A0092B-C50C-407E-A947-70E740481C1C}">
                    <a14:useLocalDpi xmlns:a14="http://schemas.microsoft.com/office/drawing/2010/main" val="0"/>
                  </a:ext>
                </a:extLst>
              </a:blip>
              <a:srcRect/>
              <a:stretch>
                <a:fillRect/>
              </a:stretch>
            </p:blipFill>
            <p:spPr bwMode="auto">
              <a:xfrm>
                <a:off x="6699867" y="5288914"/>
                <a:ext cx="700813" cy="718555"/>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F3E47F78-7E2E-8420-9ECD-FECF21C11CE1}"/>
                  </a:ext>
                </a:extLst>
              </p:cNvPr>
              <p:cNvSpPr txBox="1"/>
              <p:nvPr/>
            </p:nvSpPr>
            <p:spPr>
              <a:xfrm>
                <a:off x="6841081" y="5949411"/>
                <a:ext cx="418384"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solidFill>
                    <a:effectLst/>
                    <a:uLnTx/>
                    <a:uFillTx/>
                    <a:latin typeface="Segoe Sans Text Semibold"/>
                    <a:ea typeface="+mn-ea"/>
                    <a:cs typeface="+mn-cs"/>
                  </a:rPr>
                  <a:t>Cohere</a:t>
                </a:r>
                <a:br>
                  <a:rPr kumimoji="0" lang="en-US" sz="1000" b="0" i="0" u="none" strike="noStrike" kern="1200" cap="none" spc="0" normalizeH="0" baseline="0" noProof="0">
                    <a:ln>
                      <a:noFill/>
                    </a:ln>
                    <a:solidFill>
                      <a:schemeClr val="bg2"/>
                    </a:solidFill>
                    <a:effectLst/>
                    <a:uLnTx/>
                    <a:uFillTx/>
                    <a:latin typeface="Segoe Sans Text Semibold"/>
                    <a:ea typeface="+mn-ea"/>
                    <a:cs typeface="+mn-cs"/>
                  </a:rPr>
                </a:br>
                <a:endParaRPr kumimoji="0" lang="en-US" sz="1000" b="0" i="0" u="none" strike="noStrike" kern="1200" cap="none" spc="0" normalizeH="0" baseline="0" noProof="0">
                  <a:ln>
                    <a:noFill/>
                  </a:ln>
                  <a:solidFill>
                    <a:schemeClr val="bg2"/>
                  </a:solidFill>
                  <a:effectLst/>
                  <a:uLnTx/>
                  <a:uFillTx/>
                  <a:latin typeface="Segoe Sans Text Semibold"/>
                  <a:ea typeface="+mn-ea"/>
                  <a:cs typeface="+mn-cs"/>
                </a:endParaRPr>
              </a:p>
            </p:txBody>
          </p:sp>
        </p:grpSp>
        <p:grpSp>
          <p:nvGrpSpPr>
            <p:cNvPr id="27" name="Group 26">
              <a:extLst>
                <a:ext uri="{FF2B5EF4-FFF2-40B4-BE49-F238E27FC236}">
                  <a16:creationId xmlns:a16="http://schemas.microsoft.com/office/drawing/2014/main" id="{BFF29846-07F1-7941-8731-530BE547B123}"/>
                </a:ext>
              </a:extLst>
            </p:cNvPr>
            <p:cNvGrpSpPr/>
            <p:nvPr/>
          </p:nvGrpSpPr>
          <p:grpSpPr>
            <a:xfrm>
              <a:off x="6396066" y="5686968"/>
              <a:ext cx="815929" cy="829995"/>
              <a:chOff x="7827561" y="5427193"/>
              <a:chExt cx="815929" cy="829995"/>
            </a:xfrm>
          </p:grpSpPr>
          <p:pic>
            <p:nvPicPr>
              <p:cNvPr id="46" name="Picture 45">
                <a:extLst>
                  <a:ext uri="{FF2B5EF4-FFF2-40B4-BE49-F238E27FC236}">
                    <a16:creationId xmlns:a16="http://schemas.microsoft.com/office/drawing/2014/main" id="{D2A6608F-3B57-D082-903A-EFEF0D218289}"/>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996177" y="5427193"/>
                <a:ext cx="478697" cy="441997"/>
              </a:xfrm>
              <a:prstGeom prst="rect">
                <a:avLst/>
              </a:prstGeom>
            </p:spPr>
          </p:pic>
          <p:sp>
            <p:nvSpPr>
              <p:cNvPr id="47" name="TextBox 46">
                <a:extLst>
                  <a:ext uri="{FF2B5EF4-FFF2-40B4-BE49-F238E27FC236}">
                    <a16:creationId xmlns:a16="http://schemas.microsoft.com/office/drawing/2014/main" id="{7652315B-7BA7-EFEC-CD06-C524C52FF71F}"/>
                  </a:ext>
                </a:extLst>
              </p:cNvPr>
              <p:cNvSpPr txBox="1"/>
              <p:nvPr/>
            </p:nvSpPr>
            <p:spPr>
              <a:xfrm>
                <a:off x="7827561" y="5949411"/>
                <a:ext cx="815929"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solidFill>
                    <a:effectLst/>
                    <a:uLnTx/>
                    <a:uFillTx/>
                    <a:latin typeface="Segoe Sans Text Semibold"/>
                    <a:ea typeface="+mn-ea"/>
                    <a:cs typeface="+mn-cs"/>
                  </a:rPr>
                  <a:t>Hugging Face</a:t>
                </a:r>
                <a:br>
                  <a:rPr kumimoji="0" lang="en-US" sz="1000" b="0" i="0" u="none" strike="noStrike" kern="1200" cap="none" spc="0" normalizeH="0" baseline="0" noProof="0">
                    <a:ln>
                      <a:noFill/>
                    </a:ln>
                    <a:solidFill>
                      <a:schemeClr val="bg2"/>
                    </a:solidFill>
                    <a:effectLst/>
                    <a:uLnTx/>
                    <a:uFillTx/>
                    <a:latin typeface="Segoe Sans Text Semibold"/>
                    <a:ea typeface="+mn-ea"/>
                    <a:cs typeface="+mn-cs"/>
                  </a:rPr>
                </a:br>
                <a:endParaRPr kumimoji="0" lang="en-US" sz="1000" b="0" i="0" u="none" strike="noStrike" kern="1200" cap="none" spc="0" normalizeH="0" baseline="0" noProof="0">
                  <a:ln>
                    <a:noFill/>
                  </a:ln>
                  <a:solidFill>
                    <a:schemeClr val="bg2"/>
                  </a:solidFill>
                  <a:effectLst/>
                  <a:uLnTx/>
                  <a:uFillTx/>
                  <a:latin typeface="Segoe Sans Text Semibold"/>
                  <a:ea typeface="+mn-ea"/>
                  <a:cs typeface="+mn-cs"/>
                </a:endParaRPr>
              </a:p>
            </p:txBody>
          </p:sp>
        </p:grpSp>
        <p:grpSp>
          <p:nvGrpSpPr>
            <p:cNvPr id="28" name="Group 27">
              <a:extLst>
                <a:ext uri="{FF2B5EF4-FFF2-40B4-BE49-F238E27FC236}">
                  <a16:creationId xmlns:a16="http://schemas.microsoft.com/office/drawing/2014/main" id="{F7C2AC30-CB69-83FD-0878-2C1C03543469}"/>
                </a:ext>
              </a:extLst>
            </p:cNvPr>
            <p:cNvGrpSpPr/>
            <p:nvPr/>
          </p:nvGrpSpPr>
          <p:grpSpPr>
            <a:xfrm>
              <a:off x="8360553" y="5682644"/>
              <a:ext cx="450644" cy="834319"/>
              <a:chOff x="9980353" y="5422869"/>
              <a:chExt cx="450644" cy="834319"/>
            </a:xfrm>
          </p:grpSpPr>
          <p:pic>
            <p:nvPicPr>
              <p:cNvPr id="44" name="Picture 43">
                <a:extLst>
                  <a:ext uri="{FF2B5EF4-FFF2-40B4-BE49-F238E27FC236}">
                    <a16:creationId xmlns:a16="http://schemas.microsoft.com/office/drawing/2014/main" id="{FCDA1119-E200-0C58-1ECE-3207532EDBEA}"/>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9980353" y="5422869"/>
                <a:ext cx="450644" cy="450644"/>
              </a:xfrm>
              <a:prstGeom prst="rect">
                <a:avLst/>
              </a:prstGeom>
            </p:spPr>
          </p:pic>
          <p:sp>
            <p:nvSpPr>
              <p:cNvPr id="45" name="TextBox 44">
                <a:extLst>
                  <a:ext uri="{FF2B5EF4-FFF2-40B4-BE49-F238E27FC236}">
                    <a16:creationId xmlns:a16="http://schemas.microsoft.com/office/drawing/2014/main" id="{4FC2E930-F529-9CB5-4026-9608C706CE6C}"/>
                  </a:ext>
                </a:extLst>
              </p:cNvPr>
              <p:cNvSpPr txBox="1"/>
              <p:nvPr/>
            </p:nvSpPr>
            <p:spPr>
              <a:xfrm>
                <a:off x="9998087" y="5949411"/>
                <a:ext cx="415177"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solidFill>
                    <a:effectLst/>
                    <a:uLnTx/>
                    <a:uFillTx/>
                    <a:latin typeface="Segoe Sans Text Semibold"/>
                    <a:ea typeface="+mn-ea"/>
                    <a:cs typeface="+mn-cs"/>
                  </a:rPr>
                  <a:t>Deci AI</a:t>
                </a:r>
                <a:br>
                  <a:rPr kumimoji="0" lang="en-US" sz="1000" b="0" i="0" u="none" strike="noStrike" kern="1200" cap="none" spc="0" normalizeH="0" baseline="0" noProof="0">
                    <a:ln>
                      <a:noFill/>
                    </a:ln>
                    <a:solidFill>
                      <a:schemeClr val="bg2"/>
                    </a:solidFill>
                    <a:effectLst/>
                    <a:uLnTx/>
                    <a:uFillTx/>
                    <a:latin typeface="Segoe Sans Text Semibold"/>
                    <a:ea typeface="+mn-ea"/>
                    <a:cs typeface="+mn-cs"/>
                  </a:rPr>
                </a:br>
                <a:endParaRPr kumimoji="0" lang="en-US" sz="1000" b="0" i="0" u="none" strike="noStrike" kern="1200" cap="none" spc="0" normalizeH="0" baseline="0" noProof="0">
                  <a:ln>
                    <a:noFill/>
                  </a:ln>
                  <a:solidFill>
                    <a:schemeClr val="bg2"/>
                  </a:solidFill>
                  <a:effectLst/>
                  <a:uLnTx/>
                  <a:uFillTx/>
                  <a:latin typeface="Segoe Sans Text Semibold"/>
                  <a:ea typeface="+mn-ea"/>
                  <a:cs typeface="+mn-cs"/>
                </a:endParaRPr>
              </a:p>
            </p:txBody>
          </p:sp>
        </p:grpSp>
        <p:grpSp>
          <p:nvGrpSpPr>
            <p:cNvPr id="29" name="Group 28">
              <a:extLst>
                <a:ext uri="{FF2B5EF4-FFF2-40B4-BE49-F238E27FC236}">
                  <a16:creationId xmlns:a16="http://schemas.microsoft.com/office/drawing/2014/main" id="{BCA759C8-588B-3CF5-D1A5-BC7E307D248C}"/>
                </a:ext>
              </a:extLst>
            </p:cNvPr>
            <p:cNvGrpSpPr/>
            <p:nvPr/>
          </p:nvGrpSpPr>
          <p:grpSpPr>
            <a:xfrm>
              <a:off x="4432458" y="5665585"/>
              <a:ext cx="617157" cy="851378"/>
              <a:chOff x="5551639" y="5405810"/>
              <a:chExt cx="617157" cy="851378"/>
            </a:xfrm>
          </p:grpSpPr>
          <p:sp>
            <p:nvSpPr>
              <p:cNvPr id="42" name="TextBox 41">
                <a:extLst>
                  <a:ext uri="{FF2B5EF4-FFF2-40B4-BE49-F238E27FC236}">
                    <a16:creationId xmlns:a16="http://schemas.microsoft.com/office/drawing/2014/main" id="{D072F910-39A9-CEA3-AE9B-7BE236540F8D}"/>
                  </a:ext>
                </a:extLst>
              </p:cNvPr>
              <p:cNvSpPr txBox="1"/>
              <p:nvPr/>
            </p:nvSpPr>
            <p:spPr>
              <a:xfrm>
                <a:off x="5551639" y="5949411"/>
                <a:ext cx="617157"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solidFill>
                    <a:effectLst/>
                    <a:uLnTx/>
                    <a:uFillTx/>
                    <a:latin typeface="Segoe Sans Text Semibold"/>
                    <a:ea typeface="+mn-ea"/>
                    <a:cs typeface="+mn-cs"/>
                  </a:rPr>
                  <a:t>Databricks</a:t>
                </a:r>
                <a:br>
                  <a:rPr kumimoji="0" lang="en-US" sz="1000" b="0" i="0" u="none" strike="noStrike" kern="1200" cap="none" spc="0" normalizeH="0" baseline="0" noProof="0">
                    <a:ln>
                      <a:noFill/>
                    </a:ln>
                    <a:solidFill>
                      <a:schemeClr val="bg2"/>
                    </a:solidFill>
                    <a:effectLst/>
                    <a:uLnTx/>
                    <a:uFillTx/>
                    <a:latin typeface="Segoe Sans Text Semibold"/>
                    <a:ea typeface="+mn-ea"/>
                    <a:cs typeface="+mn-cs"/>
                  </a:rPr>
                </a:br>
                <a:endParaRPr kumimoji="0" lang="en-US" sz="1000" b="0" i="0" u="none" strike="noStrike" kern="1200" cap="none" spc="0" normalizeH="0" baseline="0" noProof="0">
                  <a:ln>
                    <a:noFill/>
                  </a:ln>
                  <a:solidFill>
                    <a:schemeClr val="bg2"/>
                  </a:solidFill>
                  <a:effectLst/>
                  <a:uLnTx/>
                  <a:uFillTx/>
                  <a:latin typeface="Segoe Sans Text Semibold"/>
                  <a:ea typeface="+mn-ea"/>
                  <a:cs typeface="+mn-cs"/>
                </a:endParaRPr>
              </a:p>
            </p:txBody>
          </p:sp>
          <p:pic>
            <p:nvPicPr>
              <p:cNvPr id="43" name="Picture 2">
                <a:extLst>
                  <a:ext uri="{FF2B5EF4-FFF2-40B4-BE49-F238E27FC236}">
                    <a16:creationId xmlns:a16="http://schemas.microsoft.com/office/drawing/2014/main" id="{37496C80-93F4-9262-A1E9-7A885616CAE9}"/>
                  </a:ext>
                  <a:ext uri="{C183D7F6-B498-43B3-948B-1728B52AA6E4}">
                    <adec:decorative xmlns:adec="http://schemas.microsoft.com/office/drawing/2017/decorative" val="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0477" t="36119" r="75600" b="36385"/>
              <a:stretch/>
            </p:blipFill>
            <p:spPr bwMode="auto">
              <a:xfrm>
                <a:off x="5619845" y="5405810"/>
                <a:ext cx="480744" cy="5029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D164368D-5738-70BA-B58C-432E191EFB54}"/>
                </a:ext>
              </a:extLst>
            </p:cNvPr>
            <p:cNvGrpSpPr/>
            <p:nvPr/>
          </p:nvGrpSpPr>
          <p:grpSpPr>
            <a:xfrm>
              <a:off x="7534814" y="5682645"/>
              <a:ext cx="502920" cy="834318"/>
              <a:chOff x="9171545" y="5422870"/>
              <a:chExt cx="502920" cy="834318"/>
            </a:xfrm>
          </p:grpSpPr>
          <p:sp>
            <p:nvSpPr>
              <p:cNvPr id="40" name="TextBox 39">
                <a:extLst>
                  <a:ext uri="{FF2B5EF4-FFF2-40B4-BE49-F238E27FC236}">
                    <a16:creationId xmlns:a16="http://schemas.microsoft.com/office/drawing/2014/main" id="{EB812AA0-A9EC-A328-AF93-F1F74CC6BE2D}"/>
                  </a:ext>
                </a:extLst>
              </p:cNvPr>
              <p:cNvSpPr txBox="1"/>
              <p:nvPr/>
            </p:nvSpPr>
            <p:spPr>
              <a:xfrm>
                <a:off x="9204997" y="5949411"/>
                <a:ext cx="436017"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solidFill>
                    <a:effectLst/>
                    <a:uLnTx/>
                    <a:uFillTx/>
                    <a:latin typeface="Segoe Sans Text Semibold"/>
                    <a:ea typeface="+mn-ea"/>
                    <a:cs typeface="+mn-cs"/>
                  </a:rPr>
                  <a:t>NVIDIA</a:t>
                </a:r>
                <a:br>
                  <a:rPr kumimoji="0" lang="en-US" sz="1000" b="0" i="0" u="none" strike="noStrike" kern="1200" cap="none" spc="0" normalizeH="0" baseline="0" noProof="0">
                    <a:ln>
                      <a:noFill/>
                    </a:ln>
                    <a:solidFill>
                      <a:schemeClr val="bg2"/>
                    </a:solidFill>
                    <a:effectLst/>
                    <a:uLnTx/>
                    <a:uFillTx/>
                    <a:latin typeface="Segoe Sans Text Semibold"/>
                    <a:ea typeface="+mn-ea"/>
                    <a:cs typeface="+mn-cs"/>
                  </a:rPr>
                </a:br>
                <a:endParaRPr kumimoji="0" lang="en-US" sz="1000" b="0" i="0" u="none" strike="noStrike" kern="1200" cap="none" spc="0" normalizeH="0" baseline="0" noProof="0">
                  <a:ln>
                    <a:noFill/>
                  </a:ln>
                  <a:solidFill>
                    <a:schemeClr val="bg2"/>
                  </a:solidFill>
                  <a:effectLst/>
                  <a:uLnTx/>
                  <a:uFillTx/>
                  <a:latin typeface="Segoe Sans Text Semibold"/>
                  <a:ea typeface="+mn-ea"/>
                  <a:cs typeface="+mn-cs"/>
                </a:endParaRPr>
              </a:p>
            </p:txBody>
          </p:sp>
          <p:pic>
            <p:nvPicPr>
              <p:cNvPr id="41" name="Graphic 40">
                <a:extLst>
                  <a:ext uri="{FF2B5EF4-FFF2-40B4-BE49-F238E27FC236}">
                    <a16:creationId xmlns:a16="http://schemas.microsoft.com/office/drawing/2014/main" id="{24E6D6CA-6107-F77D-C28F-A5B1A89A1F0F}"/>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171545" y="5422870"/>
                <a:ext cx="502920" cy="333259"/>
              </a:xfrm>
              <a:prstGeom prst="rect">
                <a:avLst/>
              </a:prstGeom>
            </p:spPr>
          </p:pic>
        </p:grpSp>
        <p:grpSp>
          <p:nvGrpSpPr>
            <p:cNvPr id="31" name="Group 30">
              <a:extLst>
                <a:ext uri="{FF2B5EF4-FFF2-40B4-BE49-F238E27FC236}">
                  <a16:creationId xmlns:a16="http://schemas.microsoft.com/office/drawing/2014/main" id="{2F3DF26B-6319-9670-D1B3-C78823D994CD}"/>
                </a:ext>
              </a:extLst>
            </p:cNvPr>
            <p:cNvGrpSpPr/>
            <p:nvPr/>
          </p:nvGrpSpPr>
          <p:grpSpPr>
            <a:xfrm>
              <a:off x="9134016" y="5591970"/>
              <a:ext cx="605128" cy="771104"/>
              <a:chOff x="10716711" y="5332195"/>
              <a:chExt cx="605128" cy="771104"/>
            </a:xfrm>
          </p:grpSpPr>
          <p:sp>
            <p:nvSpPr>
              <p:cNvPr id="38" name="TextBox 37">
                <a:extLst>
                  <a:ext uri="{FF2B5EF4-FFF2-40B4-BE49-F238E27FC236}">
                    <a16:creationId xmlns:a16="http://schemas.microsoft.com/office/drawing/2014/main" id="{63E928F2-05BE-4544-97CC-33DE57E46326}"/>
                  </a:ext>
                </a:extLst>
              </p:cNvPr>
              <p:cNvSpPr txBox="1"/>
              <p:nvPr/>
            </p:nvSpPr>
            <p:spPr>
              <a:xfrm>
                <a:off x="10805602" y="5949411"/>
                <a:ext cx="344646"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solidFill>
                    <a:effectLst/>
                    <a:uLnTx/>
                    <a:uFillTx/>
                    <a:latin typeface="Segoe Sans Text Semibold"/>
                    <a:ea typeface="+mn-ea"/>
                    <a:cs typeface="+mn-cs"/>
                  </a:rPr>
                  <a:t>Nixtla</a:t>
                </a:r>
              </a:p>
            </p:txBody>
          </p:sp>
          <p:pic>
            <p:nvPicPr>
              <p:cNvPr id="39" name="Picture 2" descr="Nixtla · GitHub">
                <a:extLst>
                  <a:ext uri="{FF2B5EF4-FFF2-40B4-BE49-F238E27FC236}">
                    <a16:creationId xmlns:a16="http://schemas.microsoft.com/office/drawing/2014/main" id="{7A362A16-95DF-EE70-420E-309C1CDE329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16711" y="5332195"/>
                <a:ext cx="605128" cy="5695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2" name="Group 31">
              <a:extLst>
                <a:ext uri="{FF2B5EF4-FFF2-40B4-BE49-F238E27FC236}">
                  <a16:creationId xmlns:a16="http://schemas.microsoft.com/office/drawing/2014/main" id="{A446B712-F6ED-7370-2D87-BCAE85DF8A1C}"/>
                </a:ext>
              </a:extLst>
            </p:cNvPr>
            <p:cNvGrpSpPr/>
            <p:nvPr/>
          </p:nvGrpSpPr>
          <p:grpSpPr>
            <a:xfrm>
              <a:off x="10061963" y="5779948"/>
              <a:ext cx="499128" cy="624690"/>
              <a:chOff x="9526469" y="5520173"/>
              <a:chExt cx="499128" cy="624690"/>
            </a:xfrm>
          </p:grpSpPr>
          <p:sp>
            <p:nvSpPr>
              <p:cNvPr id="36" name="TextBox 35">
                <a:extLst>
                  <a:ext uri="{FF2B5EF4-FFF2-40B4-BE49-F238E27FC236}">
                    <a16:creationId xmlns:a16="http://schemas.microsoft.com/office/drawing/2014/main" id="{57D7F71C-64CD-D2F9-015A-19F3513E4C12}"/>
                  </a:ext>
                </a:extLst>
              </p:cNvPr>
              <p:cNvSpPr txBox="1"/>
              <p:nvPr/>
            </p:nvSpPr>
            <p:spPr>
              <a:xfrm>
                <a:off x="9597913" y="5990975"/>
                <a:ext cx="234038"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solidFill>
                    <a:effectLst/>
                    <a:uLnTx/>
                    <a:uFillTx/>
                    <a:latin typeface="Segoe Sans Text Semibold"/>
                    <a:ea typeface="+mn-ea"/>
                    <a:cs typeface="+mn-cs"/>
                  </a:rPr>
                  <a:t>G42</a:t>
                </a:r>
              </a:p>
            </p:txBody>
          </p:sp>
          <p:pic>
            <p:nvPicPr>
              <p:cNvPr id="37" name="Picture 36" descr="A green and black logo&#10;&#10;Description automatically generated">
                <a:extLst>
                  <a:ext uri="{FF2B5EF4-FFF2-40B4-BE49-F238E27FC236}">
                    <a16:creationId xmlns:a16="http://schemas.microsoft.com/office/drawing/2014/main" id="{5422587D-FAA2-B6D6-E2A3-917F92855C93}"/>
                  </a:ext>
                </a:extLst>
              </p:cNvPr>
              <p:cNvPicPr>
                <a:picLocks noChangeAspect="1"/>
              </p:cNvPicPr>
              <p:nvPr/>
            </p:nvPicPr>
            <p:blipFill>
              <a:blip r:embed="rId16"/>
              <a:stretch>
                <a:fillRect/>
              </a:stretch>
            </p:blipFill>
            <p:spPr>
              <a:xfrm>
                <a:off x="9526469" y="5520173"/>
                <a:ext cx="499128" cy="245177"/>
              </a:xfrm>
              <a:prstGeom prst="rect">
                <a:avLst/>
              </a:prstGeom>
            </p:spPr>
          </p:pic>
        </p:grpSp>
        <p:grpSp>
          <p:nvGrpSpPr>
            <p:cNvPr id="33" name="Group 32">
              <a:extLst>
                <a:ext uri="{FF2B5EF4-FFF2-40B4-BE49-F238E27FC236}">
                  <a16:creationId xmlns:a16="http://schemas.microsoft.com/office/drawing/2014/main" id="{993C3EE8-655E-6B11-90E6-E8E0A64CE9CE}"/>
                </a:ext>
              </a:extLst>
            </p:cNvPr>
            <p:cNvGrpSpPr/>
            <p:nvPr/>
          </p:nvGrpSpPr>
          <p:grpSpPr>
            <a:xfrm>
              <a:off x="10883906" y="5702291"/>
              <a:ext cx="602729" cy="702347"/>
              <a:chOff x="10665695" y="5442516"/>
              <a:chExt cx="602729" cy="702347"/>
            </a:xfrm>
          </p:grpSpPr>
          <p:pic>
            <p:nvPicPr>
              <p:cNvPr id="34" name="Picture 33" descr="A blue logo with black background&#10;&#10;Description automatically generated">
                <a:extLst>
                  <a:ext uri="{FF2B5EF4-FFF2-40B4-BE49-F238E27FC236}">
                    <a16:creationId xmlns:a16="http://schemas.microsoft.com/office/drawing/2014/main" id="{9900068D-1B2A-03DA-B4DA-5C954B930C3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773411" y="5442516"/>
                <a:ext cx="387295" cy="387295"/>
              </a:xfrm>
              <a:prstGeom prst="rect">
                <a:avLst/>
              </a:prstGeom>
            </p:spPr>
          </p:pic>
          <p:sp>
            <p:nvSpPr>
              <p:cNvPr id="35" name="TextBox 34">
                <a:extLst>
                  <a:ext uri="{FF2B5EF4-FFF2-40B4-BE49-F238E27FC236}">
                    <a16:creationId xmlns:a16="http://schemas.microsoft.com/office/drawing/2014/main" id="{5BEA2641-8EE5-96BA-5EEB-62CFDD8C5681}"/>
                  </a:ext>
                </a:extLst>
              </p:cNvPr>
              <p:cNvSpPr txBox="1"/>
              <p:nvPr/>
            </p:nvSpPr>
            <p:spPr>
              <a:xfrm>
                <a:off x="10665695" y="5990975"/>
                <a:ext cx="602729" cy="153888"/>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bg2"/>
                    </a:solidFill>
                    <a:effectLst/>
                    <a:uLnTx/>
                    <a:uFillTx/>
                    <a:latin typeface="Segoe Sans Text Semibold"/>
                    <a:ea typeface="+mn-ea"/>
                    <a:cs typeface="+mn-cs"/>
                  </a:rPr>
                  <a:t>Snowflake</a:t>
                </a:r>
              </a:p>
            </p:txBody>
          </p:sp>
        </p:grpSp>
      </p:grpSp>
    </p:spTree>
    <p:extLst>
      <p:ext uri="{BB962C8B-B14F-4D97-AF65-F5344CB8AC3E}">
        <p14:creationId xmlns:p14="http://schemas.microsoft.com/office/powerpoint/2010/main" val="9811897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6D6A71-7AE9-AEAA-87FC-3D8DA345D637}"/>
              </a:ext>
            </a:extLst>
          </p:cNvPr>
          <p:cNvSpPr>
            <a:spLocks noGrp="1"/>
          </p:cNvSpPr>
          <p:nvPr>
            <p:ph type="title"/>
          </p:nvPr>
        </p:nvSpPr>
        <p:spPr>
          <a:xfrm>
            <a:off x="358873" y="564777"/>
            <a:ext cx="11018520" cy="553998"/>
          </a:xfrm>
        </p:spPr>
        <p:txBody>
          <a:bodyPr vert="horz" wrap="square" lIns="0" tIns="0" rIns="0" bIns="0" rtlCol="0" anchor="t">
            <a:spAutoFit/>
          </a:bodyPr>
          <a:lstStyle/>
          <a:p>
            <a:pPr algn="ctr"/>
            <a:r>
              <a:rPr lang="en-US" dirty="0"/>
              <a:t>Model catalog offers flexible deployment options</a:t>
            </a:r>
          </a:p>
        </p:txBody>
      </p:sp>
      <p:sp>
        <p:nvSpPr>
          <p:cNvPr id="5" name="TextBox 4">
            <a:extLst>
              <a:ext uri="{FF2B5EF4-FFF2-40B4-BE49-F238E27FC236}">
                <a16:creationId xmlns:a16="http://schemas.microsoft.com/office/drawing/2014/main" id="{171AB4AA-4C4E-2136-F0EA-9921C02F098B}"/>
              </a:ext>
            </a:extLst>
          </p:cNvPr>
          <p:cNvSpPr txBox="1"/>
          <p:nvPr/>
        </p:nvSpPr>
        <p:spPr>
          <a:xfrm>
            <a:off x="650493" y="2855020"/>
            <a:ext cx="5573326" cy="3077766"/>
          </a:xfrm>
          <a:prstGeom prst="rect">
            <a:avLst/>
          </a:prstGeom>
          <a:noFill/>
        </p:spPr>
        <p:txBody>
          <a:bodyPr wrap="square" lIns="0" tIns="0" rIns="0" bIns="0" rtlCol="0">
            <a:spAutoFit/>
          </a:bodyPr>
          <a:lstStyle/>
          <a:p>
            <a:r>
              <a:rPr lang="en-US" sz="2000" dirty="0">
                <a:latin typeface="Segoe UI Semibold" panose="020B0702040204020203" pitchFamily="34" charset="0"/>
                <a:cs typeface="Segoe UI Semibold" panose="020B0702040204020203" pitchFamily="34" charset="0"/>
              </a:rPr>
              <a:t>Managed compute</a:t>
            </a:r>
          </a:p>
          <a:p>
            <a:pPr algn="l"/>
            <a:endParaRPr lang="en-US" sz="2000" dirty="0"/>
          </a:p>
          <a:p>
            <a:pPr marL="285750" indent="-285750" algn="l">
              <a:buFont typeface="Arial" panose="020B0604020202020204" pitchFamily="34" charset="0"/>
              <a:buChar char="•"/>
            </a:pPr>
            <a:r>
              <a:rPr lang="en-US" sz="2000" dirty="0"/>
              <a:t>Deployed to managed Azure VMs</a:t>
            </a:r>
          </a:p>
          <a:p>
            <a:pPr marL="285750" indent="-285750" algn="l">
              <a:buFont typeface="Arial" panose="020B0604020202020204" pitchFamily="34" charset="0"/>
              <a:buChar char="•"/>
            </a:pPr>
            <a:endParaRPr lang="en-US" sz="2000" dirty="0"/>
          </a:p>
          <a:p>
            <a:pPr marL="285750" indent="-285750" algn="l">
              <a:buFont typeface="Arial" panose="020B0604020202020204" pitchFamily="34" charset="0"/>
              <a:buChar char="•"/>
            </a:pPr>
            <a:r>
              <a:rPr lang="en-US" sz="2000" dirty="0"/>
              <a:t>One click deployment that boots up an optimized container and initializes the weights. </a:t>
            </a:r>
          </a:p>
          <a:p>
            <a:pPr marL="285750" indent="-285750" algn="l">
              <a:buFont typeface="Arial" panose="020B0604020202020204" pitchFamily="34" charset="0"/>
              <a:buChar char="•"/>
            </a:pPr>
            <a:endParaRPr lang="en-US" sz="2000" dirty="0"/>
          </a:p>
          <a:p>
            <a:pPr marL="285750" indent="-285750" algn="l">
              <a:buFont typeface="Arial" panose="020B0604020202020204" pitchFamily="34" charset="0"/>
              <a:buChar char="•"/>
            </a:pPr>
            <a:r>
              <a:rPr lang="en-US" sz="2000" dirty="0"/>
              <a:t>Pay-per-GPU billing</a:t>
            </a:r>
          </a:p>
          <a:p>
            <a:pPr marL="285750" indent="-285750" algn="l">
              <a:buFont typeface="Arial" panose="020B0604020202020204" pitchFamily="34" charset="0"/>
              <a:buChar char="•"/>
            </a:pPr>
            <a:endParaRPr lang="en-US" sz="2000" dirty="0"/>
          </a:p>
          <a:p>
            <a:pPr marL="285750" indent="-285750" algn="l">
              <a:buFont typeface="Arial" panose="020B0604020202020204" pitchFamily="34" charset="0"/>
              <a:buChar char="•"/>
            </a:pPr>
            <a:r>
              <a:rPr lang="en-US" sz="2000" dirty="0"/>
              <a:t>100s of open models</a:t>
            </a:r>
          </a:p>
        </p:txBody>
      </p:sp>
      <p:grpSp>
        <p:nvGrpSpPr>
          <p:cNvPr id="6" name="Group 5">
            <a:extLst>
              <a:ext uri="{FF2B5EF4-FFF2-40B4-BE49-F238E27FC236}">
                <a16:creationId xmlns:a16="http://schemas.microsoft.com/office/drawing/2014/main" id="{B62171DC-B3D3-0207-3E5D-DBD01F71D0AB}"/>
              </a:ext>
              <a:ext uri="{C183D7F6-B498-43B3-948B-1728B52AA6E4}">
                <adec:decorative xmlns:adec="http://schemas.microsoft.com/office/drawing/2017/decorative" val="1"/>
              </a:ext>
            </a:extLst>
          </p:cNvPr>
          <p:cNvGrpSpPr/>
          <p:nvPr/>
        </p:nvGrpSpPr>
        <p:grpSpPr>
          <a:xfrm>
            <a:off x="2496548" y="1747482"/>
            <a:ext cx="914400" cy="914400"/>
            <a:chOff x="3478213" y="1639905"/>
            <a:chExt cx="914400" cy="914400"/>
          </a:xfrm>
        </p:grpSpPr>
        <p:sp>
          <p:nvSpPr>
            <p:cNvPr id="7" name="Oval 6">
              <a:extLst>
                <a:ext uri="{FF2B5EF4-FFF2-40B4-BE49-F238E27FC236}">
                  <a16:creationId xmlns:a16="http://schemas.microsoft.com/office/drawing/2014/main" id="{C095095E-E8F2-AA40-FC9D-99CBB0184641}"/>
                </a:ext>
                <a:ext uri="{C183D7F6-B498-43B3-948B-1728B52AA6E4}">
                  <adec:decorative xmlns:adec="http://schemas.microsoft.com/office/drawing/2017/decorative" val="1"/>
                </a:ext>
              </a:extLst>
            </p:cNvPr>
            <p:cNvSpPr/>
            <p:nvPr/>
          </p:nvSpPr>
          <p:spPr bwMode="auto">
            <a:xfrm>
              <a:off x="3478213" y="1639905"/>
              <a:ext cx="914400" cy="91440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mj-lt"/>
                <a:ea typeface="+mn-ea"/>
                <a:cs typeface="+mn-cs"/>
              </a:endParaRPr>
            </a:p>
          </p:txBody>
        </p:sp>
        <p:pic>
          <p:nvPicPr>
            <p:cNvPr id="8" name="Graphic 7">
              <a:extLst>
                <a:ext uri="{FF2B5EF4-FFF2-40B4-BE49-F238E27FC236}">
                  <a16:creationId xmlns:a16="http://schemas.microsoft.com/office/drawing/2014/main" id="{7960BE0D-2AC7-A84C-6836-7FEFD663CF3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59643" y="1827105"/>
              <a:ext cx="540000" cy="540000"/>
            </a:xfrm>
            <a:prstGeom prst="rect">
              <a:avLst/>
            </a:prstGeom>
          </p:spPr>
        </p:pic>
      </p:grpSp>
      <p:sp>
        <p:nvSpPr>
          <p:cNvPr id="9" name="TextBox 8">
            <a:extLst>
              <a:ext uri="{FF2B5EF4-FFF2-40B4-BE49-F238E27FC236}">
                <a16:creationId xmlns:a16="http://schemas.microsoft.com/office/drawing/2014/main" id="{D57EAB62-67B7-1232-A07C-851D7FD62522}"/>
              </a:ext>
            </a:extLst>
          </p:cNvPr>
          <p:cNvSpPr txBox="1"/>
          <p:nvPr/>
        </p:nvSpPr>
        <p:spPr>
          <a:xfrm>
            <a:off x="6618674" y="2822417"/>
            <a:ext cx="5573326" cy="3385542"/>
          </a:xfrm>
          <a:prstGeom prst="rect">
            <a:avLst/>
          </a:prstGeom>
          <a:noFill/>
        </p:spPr>
        <p:txBody>
          <a:bodyPr wrap="square" lIns="0" tIns="0" rIns="0" bIns="0" rtlCol="0">
            <a:spAutoFit/>
          </a:bodyPr>
          <a:lstStyle/>
          <a:p>
            <a:r>
              <a:rPr lang="en-US" sz="2000">
                <a:latin typeface="Segoe UI Semibold" panose="020B0702040204020203" pitchFamily="34" charset="0"/>
                <a:cs typeface="Segoe UI Semibold" panose="020B0702040204020203" pitchFamily="34" charset="0"/>
              </a:rPr>
              <a:t>Serverless APIs</a:t>
            </a:r>
          </a:p>
          <a:p>
            <a:r>
              <a:rPr lang="en-US" sz="2000">
                <a:latin typeface="Segoe UI Semibold" panose="020B0702040204020203" pitchFamily="34" charset="0"/>
                <a:cs typeface="Segoe UI Semibold" panose="020B0702040204020203" pitchFamily="34" charset="0"/>
              </a:rPr>
              <a:t>with Azure Open AI Service </a:t>
            </a:r>
          </a:p>
          <a:p>
            <a:r>
              <a:rPr lang="en-US" sz="2000">
                <a:latin typeface="Segoe UI Semibold" panose="020B0702040204020203" pitchFamily="34" charset="0"/>
                <a:cs typeface="Segoe UI Semibold" panose="020B0702040204020203" pitchFamily="34" charset="0"/>
              </a:rPr>
              <a:t>and Models as a Service</a:t>
            </a:r>
          </a:p>
          <a:p>
            <a:pPr algn="l"/>
            <a:endParaRPr lang="en-US" sz="2000"/>
          </a:p>
          <a:p>
            <a:pPr marL="285750" indent="-285750" algn="l">
              <a:buFont typeface="Arial" panose="020B0604020202020204" pitchFamily="34" charset="0"/>
              <a:buChar char="•"/>
            </a:pPr>
            <a:r>
              <a:rPr lang="en-US" sz="2000"/>
              <a:t>Ready to use model APIs</a:t>
            </a:r>
          </a:p>
          <a:p>
            <a:pPr marL="285750" indent="-285750" algn="l">
              <a:buFont typeface="Arial" panose="020B0604020202020204" pitchFamily="34" charset="0"/>
              <a:buChar char="•"/>
            </a:pPr>
            <a:endParaRPr lang="en-US" sz="2000"/>
          </a:p>
          <a:p>
            <a:pPr marL="285750" indent="-285750" algn="l">
              <a:buFont typeface="Arial" panose="020B0604020202020204" pitchFamily="34" charset="0"/>
              <a:buChar char="•"/>
            </a:pPr>
            <a:r>
              <a:rPr lang="en-US" sz="2000"/>
              <a:t>Pay-per-token or </a:t>
            </a:r>
            <a:br>
              <a:rPr lang="en-US" sz="2000"/>
            </a:br>
            <a:r>
              <a:rPr lang="en-US" sz="2000"/>
              <a:t>pay-for-provisioned-capacity billing</a:t>
            </a:r>
          </a:p>
          <a:p>
            <a:pPr marL="285750" indent="-285750" algn="l">
              <a:buFont typeface="Arial" panose="020B0604020202020204" pitchFamily="34" charset="0"/>
              <a:buChar char="•"/>
            </a:pPr>
            <a:endParaRPr lang="en-US" sz="2000"/>
          </a:p>
          <a:p>
            <a:pPr marL="285750" indent="-285750" algn="l">
              <a:buFont typeface="Arial" panose="020B0604020202020204" pitchFamily="34" charset="0"/>
              <a:buChar char="•"/>
            </a:pPr>
            <a:r>
              <a:rPr lang="en-US" sz="2000"/>
              <a:t>30+ flagship models</a:t>
            </a:r>
          </a:p>
          <a:p>
            <a:pPr marL="285750" indent="-285750" algn="l">
              <a:buFont typeface="Arial" panose="020B0604020202020204" pitchFamily="34" charset="0"/>
              <a:buChar char="•"/>
            </a:pPr>
            <a:endParaRPr lang="en-US" sz="2000"/>
          </a:p>
        </p:txBody>
      </p:sp>
      <p:grpSp>
        <p:nvGrpSpPr>
          <p:cNvPr id="10" name="Group 9">
            <a:extLst>
              <a:ext uri="{FF2B5EF4-FFF2-40B4-BE49-F238E27FC236}">
                <a16:creationId xmlns:a16="http://schemas.microsoft.com/office/drawing/2014/main" id="{FE20838E-6D3B-71FF-D789-11316AC7056C}"/>
              </a:ext>
              <a:ext uri="{C183D7F6-B498-43B3-948B-1728B52AA6E4}">
                <adec:decorative xmlns:adec="http://schemas.microsoft.com/office/drawing/2017/decorative" val="1"/>
              </a:ext>
            </a:extLst>
          </p:cNvPr>
          <p:cNvGrpSpPr/>
          <p:nvPr/>
        </p:nvGrpSpPr>
        <p:grpSpPr>
          <a:xfrm>
            <a:off x="7829619" y="1747482"/>
            <a:ext cx="914400" cy="914400"/>
            <a:chOff x="7611745" y="1639905"/>
            <a:chExt cx="914400" cy="914400"/>
          </a:xfrm>
        </p:grpSpPr>
        <p:sp>
          <p:nvSpPr>
            <p:cNvPr id="11" name="Oval 10">
              <a:extLst>
                <a:ext uri="{FF2B5EF4-FFF2-40B4-BE49-F238E27FC236}">
                  <a16:creationId xmlns:a16="http://schemas.microsoft.com/office/drawing/2014/main" id="{210E1313-20AA-D04E-317D-F2469DF247B6}"/>
                </a:ext>
                <a:ext uri="{C183D7F6-B498-43B3-948B-1728B52AA6E4}">
                  <adec:decorative xmlns:adec="http://schemas.microsoft.com/office/drawing/2017/decorative" val="1"/>
                </a:ext>
              </a:extLst>
            </p:cNvPr>
            <p:cNvSpPr/>
            <p:nvPr/>
          </p:nvSpPr>
          <p:spPr bwMode="auto">
            <a:xfrm>
              <a:off x="7611745" y="1639905"/>
              <a:ext cx="914400" cy="91440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mj-lt"/>
                <a:ea typeface="+mn-ea"/>
                <a:cs typeface="+mn-cs"/>
              </a:endParaRPr>
            </a:p>
          </p:txBody>
        </p:sp>
        <p:pic>
          <p:nvPicPr>
            <p:cNvPr id="12" name="Graphic 11">
              <a:extLst>
                <a:ext uri="{FF2B5EF4-FFF2-40B4-BE49-F238E27FC236}">
                  <a16:creationId xmlns:a16="http://schemas.microsoft.com/office/drawing/2014/main" id="{CD36DA73-9B53-20FB-A489-99E04857DFE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98945" y="1827105"/>
              <a:ext cx="540000" cy="540000"/>
            </a:xfrm>
            <a:prstGeom prst="rect">
              <a:avLst/>
            </a:prstGeom>
          </p:spPr>
        </p:pic>
      </p:grpSp>
    </p:spTree>
    <p:extLst>
      <p:ext uri="{BB962C8B-B14F-4D97-AF65-F5344CB8AC3E}">
        <p14:creationId xmlns:p14="http://schemas.microsoft.com/office/powerpoint/2010/main" val="390603666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94BB4ED-81A2-64BF-072D-F2DCFC35C546}"/>
              </a:ext>
            </a:extLst>
          </p:cNvPr>
          <p:cNvSpPr>
            <a:spLocks noGrp="1"/>
          </p:cNvSpPr>
          <p:nvPr>
            <p:ph type="title"/>
          </p:nvPr>
        </p:nvSpPr>
        <p:spPr>
          <a:xfrm>
            <a:off x="793672" y="317350"/>
            <a:ext cx="11018520" cy="553998"/>
          </a:xfrm>
        </p:spPr>
        <p:txBody>
          <a:bodyPr vert="horz" wrap="square" lIns="0" tIns="0" rIns="0" bIns="0" rtlCol="0" anchor="t">
            <a:spAutoFit/>
          </a:bodyPr>
          <a:lstStyle/>
          <a:p>
            <a:pPr algn="ctr"/>
            <a:r>
              <a:rPr lang="en-US" dirty="0"/>
              <a:t>Azure AI model inference API works with favorite SDK</a:t>
            </a:r>
          </a:p>
        </p:txBody>
      </p:sp>
      <p:sp>
        <p:nvSpPr>
          <p:cNvPr id="5" name="TextBox 4">
            <a:extLst>
              <a:ext uri="{FF2B5EF4-FFF2-40B4-BE49-F238E27FC236}">
                <a16:creationId xmlns:a16="http://schemas.microsoft.com/office/drawing/2014/main" id="{4F7D2595-ED38-F455-6FEE-4A8B95928F39}"/>
              </a:ext>
            </a:extLst>
          </p:cNvPr>
          <p:cNvSpPr txBox="1"/>
          <p:nvPr/>
        </p:nvSpPr>
        <p:spPr>
          <a:xfrm>
            <a:off x="489041" y="1208864"/>
            <a:ext cx="2960983" cy="1107996"/>
          </a:xfrm>
          <a:prstGeom prst="rect">
            <a:avLst/>
          </a:prstGeom>
          <a:noFill/>
        </p:spPr>
        <p:txBody>
          <a:bodyPr wrap="square" lIns="0" tIns="0" rIns="0" bIns="0" rtlCol="0">
            <a:spAutoFit/>
          </a:bodyPr>
          <a:lstStyle/>
          <a:p>
            <a:r>
              <a:rPr lang="en-US">
                <a:latin typeface="Segoe UI Semibold" panose="020B0702040204020203" pitchFamily="34" charset="0"/>
                <a:cs typeface="Segoe UI Semibold" panose="020B0702040204020203" pitchFamily="34" charset="0"/>
              </a:rPr>
              <a:t>Consistent schema</a:t>
            </a:r>
          </a:p>
          <a:p>
            <a:pPr marL="285750" indent="-285750" algn="l">
              <a:buFont typeface="Arial" panose="020B0604020202020204" pitchFamily="34" charset="0"/>
              <a:buChar char="•"/>
            </a:pPr>
            <a:r>
              <a:rPr lang="en-US"/>
              <a:t>Unified API schema that works across all models</a:t>
            </a:r>
          </a:p>
          <a:p>
            <a:pPr marL="285750" indent="-285750" algn="l">
              <a:buFont typeface="Arial" panose="020B0604020202020204" pitchFamily="34" charset="0"/>
              <a:buChar char="•"/>
            </a:pPr>
            <a:endParaRPr lang="en-US"/>
          </a:p>
        </p:txBody>
      </p:sp>
      <p:sp>
        <p:nvSpPr>
          <p:cNvPr id="6" name="TextBox 5">
            <a:extLst>
              <a:ext uri="{FF2B5EF4-FFF2-40B4-BE49-F238E27FC236}">
                <a16:creationId xmlns:a16="http://schemas.microsoft.com/office/drawing/2014/main" id="{010078F1-83FB-A980-0A1C-FACF1D1E92DF}"/>
              </a:ext>
            </a:extLst>
          </p:cNvPr>
          <p:cNvSpPr txBox="1"/>
          <p:nvPr/>
        </p:nvSpPr>
        <p:spPr>
          <a:xfrm>
            <a:off x="3515139" y="1182398"/>
            <a:ext cx="4028373" cy="1661993"/>
          </a:xfrm>
          <a:prstGeom prst="rect">
            <a:avLst/>
          </a:prstGeom>
          <a:noFill/>
        </p:spPr>
        <p:txBody>
          <a:bodyPr wrap="square" lIns="0" tIns="0" rIns="0" bIns="0" rtlCol="0">
            <a:spAutoFit/>
          </a:bodyPr>
          <a:lstStyle/>
          <a:p>
            <a:r>
              <a:rPr lang="en-US">
                <a:latin typeface="Segoe UI Semibold" panose="020B0702040204020203" pitchFamily="34" charset="0"/>
                <a:cs typeface="Segoe UI Semibold" panose="020B0702040204020203" pitchFamily="34" charset="0"/>
              </a:rPr>
              <a:t>Advanced capabilities </a:t>
            </a:r>
          </a:p>
          <a:p>
            <a:pPr marL="285750" indent="-285750" algn="l">
              <a:buFont typeface="Arial" panose="020B0604020202020204" pitchFamily="34" charset="0"/>
              <a:buChar char="•"/>
            </a:pPr>
            <a:r>
              <a:rPr lang="en-US"/>
              <a:t>Custom parameters that are unique to each model</a:t>
            </a:r>
          </a:p>
          <a:p>
            <a:pPr marL="285750" indent="-285750" algn="l">
              <a:buFont typeface="Arial" panose="020B0604020202020204" pitchFamily="34" charset="0"/>
              <a:buChar char="•"/>
            </a:pPr>
            <a:r>
              <a:rPr lang="en-US"/>
              <a:t>Advanced capabilities like function calling and JSON support</a:t>
            </a:r>
          </a:p>
          <a:p>
            <a:pPr marL="285750" indent="-285750" algn="l">
              <a:buFont typeface="Arial" panose="020B0604020202020204" pitchFamily="34" charset="0"/>
              <a:buChar char="•"/>
            </a:pPr>
            <a:endParaRPr lang="en-US"/>
          </a:p>
        </p:txBody>
      </p:sp>
      <p:sp>
        <p:nvSpPr>
          <p:cNvPr id="7" name="TextBox 6">
            <a:extLst>
              <a:ext uri="{FF2B5EF4-FFF2-40B4-BE49-F238E27FC236}">
                <a16:creationId xmlns:a16="http://schemas.microsoft.com/office/drawing/2014/main" id="{24601BDC-C73F-E63A-B5A8-1DB9504FAFEE}"/>
              </a:ext>
            </a:extLst>
          </p:cNvPr>
          <p:cNvSpPr txBox="1"/>
          <p:nvPr/>
        </p:nvSpPr>
        <p:spPr>
          <a:xfrm>
            <a:off x="7618932" y="1182398"/>
            <a:ext cx="4573068" cy="1938992"/>
          </a:xfrm>
          <a:prstGeom prst="rect">
            <a:avLst/>
          </a:prstGeom>
          <a:noFill/>
        </p:spPr>
        <p:txBody>
          <a:bodyPr wrap="square" lIns="0" tIns="0" rIns="0" bIns="0" rtlCol="0" anchor="t">
            <a:spAutoFit/>
          </a:bodyPr>
          <a:lstStyle/>
          <a:p>
            <a:r>
              <a:rPr lang="en-US">
                <a:latin typeface="Segoe UI Semibold"/>
                <a:cs typeface="Segoe UI Semibold"/>
              </a:rPr>
              <a:t>Rich client support</a:t>
            </a:r>
          </a:p>
          <a:p>
            <a:pPr marL="285750" indent="-285750">
              <a:buFont typeface="Arial" panose="020B0604020202020204" pitchFamily="34" charset="0"/>
              <a:buChar char="•"/>
            </a:pPr>
            <a:r>
              <a:rPr lang="en-US"/>
              <a:t>“Model inference SDK” for multiple languages </a:t>
            </a:r>
            <a:endParaRPr lang="en-US">
              <a:cs typeface="Segoe UI"/>
            </a:endParaRPr>
          </a:p>
          <a:p>
            <a:pPr marL="285750" indent="-285750" algn="l">
              <a:buFont typeface="Arial" panose="020B0604020202020204" pitchFamily="34" charset="0"/>
              <a:buChar char="•"/>
            </a:pPr>
            <a:r>
              <a:rPr lang="en-US"/>
              <a:t>Integration with LLM App development tools like prompt flow, Lang Chain, Semantic Kernal and more</a:t>
            </a:r>
            <a:endParaRPr lang="en-US">
              <a:cs typeface="Segoe UI"/>
            </a:endParaRPr>
          </a:p>
          <a:p>
            <a:pPr marL="285750" indent="-285750" algn="l">
              <a:buFont typeface="Arial" panose="020B0604020202020204" pitchFamily="34" charset="0"/>
              <a:buChar char="•"/>
            </a:pPr>
            <a:endParaRPr lang="en-US"/>
          </a:p>
        </p:txBody>
      </p:sp>
      <p:grpSp>
        <p:nvGrpSpPr>
          <p:cNvPr id="8" name="Group 7">
            <a:extLst>
              <a:ext uri="{FF2B5EF4-FFF2-40B4-BE49-F238E27FC236}">
                <a16:creationId xmlns:a16="http://schemas.microsoft.com/office/drawing/2014/main" id="{0AB30E17-3775-1533-C76F-0C2E353619E2}"/>
              </a:ext>
              <a:ext uri="{C183D7F6-B498-43B3-948B-1728B52AA6E4}">
                <adec:decorative xmlns:adec="http://schemas.microsoft.com/office/drawing/2017/decorative" val="1"/>
              </a:ext>
            </a:extLst>
          </p:cNvPr>
          <p:cNvGrpSpPr/>
          <p:nvPr/>
        </p:nvGrpSpPr>
        <p:grpSpPr>
          <a:xfrm>
            <a:off x="720783" y="3261294"/>
            <a:ext cx="10994475" cy="2641551"/>
            <a:chOff x="206260" y="3467174"/>
            <a:chExt cx="11531242" cy="2770520"/>
          </a:xfrm>
        </p:grpSpPr>
        <p:sp>
          <p:nvSpPr>
            <p:cNvPr id="9" name="TextBox 8">
              <a:extLst>
                <a:ext uri="{FF2B5EF4-FFF2-40B4-BE49-F238E27FC236}">
                  <a16:creationId xmlns:a16="http://schemas.microsoft.com/office/drawing/2014/main" id="{32FF8774-29C7-AEE9-C66A-9BEEAD19D9B3}"/>
                </a:ext>
              </a:extLst>
            </p:cNvPr>
            <p:cNvSpPr txBox="1"/>
            <p:nvPr/>
          </p:nvSpPr>
          <p:spPr>
            <a:xfrm>
              <a:off x="206260" y="5204724"/>
              <a:ext cx="2315967" cy="1032970"/>
            </a:xfrm>
            <a:prstGeom prst="rect">
              <a:avLst/>
            </a:prstGeom>
            <a:noFill/>
          </p:spPr>
          <p:txBody>
            <a:bodyPr wrap="square" lIns="0" tIns="0" rIns="0" bIns="0" rtlCol="0">
              <a:spAutoFit/>
            </a:bodyPr>
            <a:lstStyle/>
            <a:p>
              <a:pPr algn="ctr"/>
              <a:r>
                <a:rPr lang="en-US" sz="1600"/>
                <a:t>Azure AI Prompt Flow</a:t>
              </a:r>
            </a:p>
            <a:p>
              <a:pPr algn="ctr"/>
              <a:r>
                <a:rPr lang="en-US" sz="1600"/>
                <a:t>+</a:t>
              </a:r>
            </a:p>
            <a:p>
              <a:pPr algn="ctr"/>
              <a:r>
                <a:rPr lang="en-US" sz="1600"/>
                <a:t>azure-ai-inference SDK </a:t>
              </a:r>
            </a:p>
            <a:p>
              <a:pPr algn="ctr"/>
              <a:r>
                <a:rPr lang="en-US" sz="1600"/>
                <a:t>(coming in early June)</a:t>
              </a:r>
            </a:p>
          </p:txBody>
        </p:sp>
        <p:sp>
          <p:nvSpPr>
            <p:cNvPr id="10" name="TextBox 9">
              <a:extLst>
                <a:ext uri="{FF2B5EF4-FFF2-40B4-BE49-F238E27FC236}">
                  <a16:creationId xmlns:a16="http://schemas.microsoft.com/office/drawing/2014/main" id="{6807DC1F-0E91-D5D9-DD2C-ED8C4AD8C4B1}"/>
                </a:ext>
              </a:extLst>
            </p:cNvPr>
            <p:cNvSpPr txBox="1"/>
            <p:nvPr/>
          </p:nvSpPr>
          <p:spPr>
            <a:xfrm>
              <a:off x="7943639" y="5204726"/>
              <a:ext cx="2702440" cy="258242"/>
            </a:xfrm>
            <a:prstGeom prst="rect">
              <a:avLst/>
            </a:prstGeom>
            <a:noFill/>
          </p:spPr>
          <p:txBody>
            <a:bodyPr wrap="square" lIns="0" tIns="0" rIns="0" bIns="0" rtlCol="0">
              <a:spAutoFit/>
            </a:bodyPr>
            <a:lstStyle/>
            <a:p>
              <a:pPr algn="ctr"/>
              <a:r>
                <a:rPr lang="en-US" sz="1600"/>
                <a:t>Model provider SDKs</a:t>
              </a:r>
            </a:p>
          </p:txBody>
        </p:sp>
        <p:pic>
          <p:nvPicPr>
            <p:cNvPr id="11" name="Picture 6" descr="Prompt flow — Prompt flow documentation">
              <a:extLst>
                <a:ext uri="{FF2B5EF4-FFF2-40B4-BE49-F238E27FC236}">
                  <a16:creationId xmlns:a16="http://schemas.microsoft.com/office/drawing/2014/main" id="{C1037770-CF3F-5D19-C072-B56914C46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94" y="3472236"/>
              <a:ext cx="1081350" cy="108134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2AEC30A-5409-F8E0-527F-7A46A1629835}"/>
                </a:ext>
              </a:extLst>
            </p:cNvPr>
            <p:cNvSpPr txBox="1"/>
            <p:nvPr/>
          </p:nvSpPr>
          <p:spPr>
            <a:xfrm>
              <a:off x="2981292" y="5204722"/>
              <a:ext cx="3164493" cy="516485"/>
            </a:xfrm>
            <a:prstGeom prst="rect">
              <a:avLst/>
            </a:prstGeom>
            <a:noFill/>
          </p:spPr>
          <p:txBody>
            <a:bodyPr wrap="square" lIns="0" tIns="0" rIns="0" bIns="0" rtlCol="0">
              <a:spAutoFit/>
            </a:bodyPr>
            <a:lstStyle/>
            <a:p>
              <a:pPr algn="ctr"/>
              <a:r>
                <a:rPr lang="en-US" sz="1600"/>
                <a:t>Popular OSS tools like </a:t>
              </a:r>
            </a:p>
            <a:p>
              <a:pPr algn="ctr"/>
              <a:r>
                <a:rPr lang="en-US" sz="1600"/>
                <a:t>Lang Chain and Semantic Kernel </a:t>
              </a:r>
            </a:p>
          </p:txBody>
        </p:sp>
        <p:pic>
          <p:nvPicPr>
            <p:cNvPr id="13" name="Picture 8" descr="Mastering Prompt Engineering for LLM ...">
              <a:extLst>
                <a:ext uri="{FF2B5EF4-FFF2-40B4-BE49-F238E27FC236}">
                  <a16:creationId xmlns:a16="http://schemas.microsoft.com/office/drawing/2014/main" id="{8F5DEBDA-1962-80D9-8E25-E2CB686665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1201"/>
            <a:stretch/>
          </p:blipFill>
          <p:spPr bwMode="auto">
            <a:xfrm>
              <a:off x="2801105" y="3467174"/>
              <a:ext cx="1856280" cy="10914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Image Large SK Logo">
              <a:extLst>
                <a:ext uri="{FF2B5EF4-FFF2-40B4-BE49-F238E27FC236}">
                  <a16:creationId xmlns:a16="http://schemas.microsoft.com/office/drawing/2014/main" id="{CC8D826C-3443-0A4B-3F78-B98C7FF34D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5276" y="3472238"/>
              <a:ext cx="1081348" cy="10813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OpenAI Vector Logo - Download Free SVG ...">
              <a:extLst>
                <a:ext uri="{FF2B5EF4-FFF2-40B4-BE49-F238E27FC236}">
                  <a16:creationId xmlns:a16="http://schemas.microsoft.com/office/drawing/2014/main" id="{75C8808F-41AC-4FFD-55AB-16D2D9E4EC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5035" y="3538936"/>
              <a:ext cx="935368" cy="9479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Mistral AI logo">
              <a:extLst>
                <a:ext uri="{FF2B5EF4-FFF2-40B4-BE49-F238E27FC236}">
                  <a16:creationId xmlns:a16="http://schemas.microsoft.com/office/drawing/2014/main" id="{CCE96002-5209-DA67-10C8-9D53D51F6C68}"/>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52657" y="3545227"/>
              <a:ext cx="935368" cy="93536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ack and green logo&#10;&#10;Description automatically generated">
              <a:extLst>
                <a:ext uri="{FF2B5EF4-FFF2-40B4-BE49-F238E27FC236}">
                  <a16:creationId xmlns:a16="http://schemas.microsoft.com/office/drawing/2014/main" id="{A6AFB4F6-5A4B-848F-CA68-507FD0619FAC}"/>
                </a:ext>
              </a:extLst>
            </p:cNvPr>
            <p:cNvPicPr>
              <a:picLocks noChangeAspect="1"/>
            </p:cNvPicPr>
            <p:nvPr/>
          </p:nvPicPr>
          <p:blipFill rotWithShape="1">
            <a:blip r:embed="rId7">
              <a:extLst>
                <a:ext uri="{28A0092B-C50C-407E-A947-70E740481C1C}">
                  <a14:useLocalDpi xmlns:a14="http://schemas.microsoft.com/office/drawing/2010/main" val="0"/>
                </a:ext>
              </a:extLst>
            </a:blip>
            <a:srcRect t="-7491" r="80121"/>
            <a:stretch/>
          </p:blipFill>
          <p:spPr>
            <a:xfrm>
              <a:off x="10560280" y="3648956"/>
              <a:ext cx="825627" cy="727911"/>
            </a:xfrm>
            <a:prstGeom prst="rect">
              <a:avLst/>
            </a:prstGeom>
          </p:spPr>
        </p:pic>
        <p:sp>
          <p:nvSpPr>
            <p:cNvPr id="18" name="Left Brace 17">
              <a:extLst>
                <a:ext uri="{FF2B5EF4-FFF2-40B4-BE49-F238E27FC236}">
                  <a16:creationId xmlns:a16="http://schemas.microsoft.com/office/drawing/2014/main" id="{39537B3B-8FA8-11DA-2FDE-B57AD86A108A}"/>
                </a:ext>
              </a:extLst>
            </p:cNvPr>
            <p:cNvSpPr/>
            <p:nvPr/>
          </p:nvSpPr>
          <p:spPr>
            <a:xfrm rot="16200000">
              <a:off x="1042876" y="3793785"/>
              <a:ext cx="344586" cy="1948300"/>
            </a:xfrm>
            <a:prstGeom prst="leftBrace">
              <a:avLst>
                <a:gd name="adj1" fmla="val 5145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Left Brace 18">
              <a:extLst>
                <a:ext uri="{FF2B5EF4-FFF2-40B4-BE49-F238E27FC236}">
                  <a16:creationId xmlns:a16="http://schemas.microsoft.com/office/drawing/2014/main" id="{D7516CBA-DF3F-1A99-3467-1CA25C079AEB}"/>
                </a:ext>
              </a:extLst>
            </p:cNvPr>
            <p:cNvSpPr/>
            <p:nvPr/>
          </p:nvSpPr>
          <p:spPr>
            <a:xfrm rot="16200000">
              <a:off x="4323013" y="2929458"/>
              <a:ext cx="481050" cy="3813425"/>
            </a:xfrm>
            <a:prstGeom prst="leftBrace">
              <a:avLst>
                <a:gd name="adj1" fmla="val 61684"/>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Left Brace 19">
              <a:extLst>
                <a:ext uri="{FF2B5EF4-FFF2-40B4-BE49-F238E27FC236}">
                  <a16:creationId xmlns:a16="http://schemas.microsoft.com/office/drawing/2014/main" id="{66159006-1255-7535-B077-0904C91BF325}"/>
                </a:ext>
              </a:extLst>
            </p:cNvPr>
            <p:cNvSpPr/>
            <p:nvPr/>
          </p:nvSpPr>
          <p:spPr>
            <a:xfrm rot="16200000">
              <a:off x="9054334" y="2393527"/>
              <a:ext cx="481050" cy="4885287"/>
            </a:xfrm>
            <a:prstGeom prst="leftBrace">
              <a:avLst>
                <a:gd name="adj1" fmla="val 56068"/>
                <a:gd name="adj2" fmla="val 50000"/>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21" name="Straight Arrow Connector 20">
            <a:extLst>
              <a:ext uri="{FF2B5EF4-FFF2-40B4-BE49-F238E27FC236}">
                <a16:creationId xmlns:a16="http://schemas.microsoft.com/office/drawing/2014/main" id="{5220EE9E-885B-952F-2FE5-291F8C6FD4B4}"/>
              </a:ext>
              <a:ext uri="{C183D7F6-B498-43B3-948B-1728B52AA6E4}">
                <adec:decorative xmlns:adec="http://schemas.microsoft.com/office/drawing/2017/decorative" val="1"/>
              </a:ext>
            </a:extLst>
          </p:cNvPr>
          <p:cNvCxnSpPr>
            <a:cxnSpLocks/>
          </p:cNvCxnSpPr>
          <p:nvPr/>
        </p:nvCxnSpPr>
        <p:spPr>
          <a:xfrm>
            <a:off x="720783" y="6055013"/>
            <a:ext cx="11039764" cy="0"/>
          </a:xfrm>
          <a:prstGeom prst="straightConnector1">
            <a:avLst/>
          </a:prstGeom>
          <a:ln>
            <a:solidFill>
              <a:srgbClr val="D9D9D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2" name="Rounded Rectangle 12">
            <a:extLst>
              <a:ext uri="{FF2B5EF4-FFF2-40B4-BE49-F238E27FC236}">
                <a16:creationId xmlns:a16="http://schemas.microsoft.com/office/drawing/2014/main" id="{D641B761-3CFE-F27B-40F2-0B3C8C3E2C21}"/>
              </a:ext>
              <a:ext uri="{C183D7F6-B498-43B3-948B-1728B52AA6E4}">
                <adec:decorative xmlns:adec="http://schemas.microsoft.com/office/drawing/2017/decorative" val="1"/>
              </a:ext>
            </a:extLst>
          </p:cNvPr>
          <p:cNvSpPr/>
          <p:nvPr/>
        </p:nvSpPr>
        <p:spPr bwMode="auto">
          <a:xfrm>
            <a:off x="5316680" y="5710437"/>
            <a:ext cx="2067281" cy="868533"/>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A" sz="2400" err="1">
              <a:gradFill>
                <a:gsLst>
                  <a:gs pos="41958">
                    <a:srgbClr val="FFFFFF"/>
                  </a:gs>
                  <a:gs pos="63000">
                    <a:srgbClr val="FFFFFF"/>
                  </a:gs>
                </a:gsLst>
                <a:lin ang="0" scaled="0"/>
              </a:gradFill>
              <a:latin typeface="Segoe UI" panose="020B0502040204020203" pitchFamily="34" charset="0"/>
            </a:endParaRPr>
          </a:p>
        </p:txBody>
      </p:sp>
      <p:pic>
        <p:nvPicPr>
          <p:cNvPr id="23" name="Picture 22" descr="Visual Studio Code">
            <a:extLst>
              <a:ext uri="{FF2B5EF4-FFF2-40B4-BE49-F238E27FC236}">
                <a16:creationId xmlns:a16="http://schemas.microsoft.com/office/drawing/2014/main" id="{BA78FC48-F499-D10F-EE00-0AF8DB976805}"/>
              </a:ext>
            </a:extLst>
          </p:cNvPr>
          <p:cNvPicPr>
            <a:picLocks noChangeAspect="1"/>
          </p:cNvPicPr>
          <p:nvPr/>
        </p:nvPicPr>
        <p:blipFill>
          <a:blip r:embed="rId8"/>
          <a:stretch>
            <a:fillRect/>
          </a:stretch>
        </p:blipFill>
        <p:spPr>
          <a:xfrm>
            <a:off x="5598959" y="5745591"/>
            <a:ext cx="1458418" cy="747974"/>
          </a:xfrm>
          <a:prstGeom prst="rect">
            <a:avLst/>
          </a:prstGeom>
        </p:spPr>
      </p:pic>
    </p:spTree>
    <p:extLst>
      <p:ext uri="{BB962C8B-B14F-4D97-AF65-F5344CB8AC3E}">
        <p14:creationId xmlns:p14="http://schemas.microsoft.com/office/powerpoint/2010/main" val="3128784496"/>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116</TotalTime>
  <Words>3159</Words>
  <Application>Microsoft Office PowerPoint</Application>
  <PresentationFormat>Widescreen</PresentationFormat>
  <Paragraphs>487</Paragraphs>
  <Slides>39</Slides>
  <Notes>20</Notes>
  <HiddenSlides>0</HiddenSlides>
  <MMClips>1</MMClips>
  <ScaleCrop>false</ScaleCrop>
  <HeadingPairs>
    <vt:vector size="6" baseType="variant">
      <vt:variant>
        <vt:lpstr>Fonts Used</vt:lpstr>
      </vt:variant>
      <vt:variant>
        <vt:i4>17</vt:i4>
      </vt:variant>
      <vt:variant>
        <vt:lpstr>Theme</vt:lpstr>
      </vt:variant>
      <vt:variant>
        <vt:i4>3</vt:i4>
      </vt:variant>
      <vt:variant>
        <vt:lpstr>Slide Titles</vt:lpstr>
      </vt:variant>
      <vt:variant>
        <vt:i4>39</vt:i4>
      </vt:variant>
    </vt:vector>
  </HeadingPairs>
  <TitlesOfParts>
    <vt:vector size="59" baseType="lpstr">
      <vt:lpstr>Microsoft YaHei UI</vt:lpstr>
      <vt:lpstr>Abadi Extra Light</vt:lpstr>
      <vt:lpstr>-apple-system</vt:lpstr>
      <vt:lpstr>Aptos</vt:lpstr>
      <vt:lpstr>Aptos Display</vt:lpstr>
      <vt:lpstr>Arial</vt:lpstr>
      <vt:lpstr>Calibri</vt:lpstr>
      <vt:lpstr>Consolas</vt:lpstr>
      <vt:lpstr>Roboto Mono</vt:lpstr>
      <vt:lpstr>Segoe Sans Display Semibold</vt:lpstr>
      <vt:lpstr>Segoe Sans Text</vt:lpstr>
      <vt:lpstr>Segoe Sans Text Semibold</vt:lpstr>
      <vt:lpstr>Segoe UI</vt:lpstr>
      <vt:lpstr>Segoe UI Semibold</vt:lpstr>
      <vt:lpstr>Segoe UI Variable Display Semibold</vt:lpstr>
      <vt:lpstr>Söhne</vt:lpstr>
      <vt:lpstr>Wingdings</vt:lpstr>
      <vt:lpstr>Office Theme</vt:lpstr>
      <vt:lpstr>1_Office Theme</vt:lpstr>
      <vt:lpstr>Microsoft AI Tour 16:9 Template Dark</vt:lpstr>
      <vt:lpstr>PowerPoint Presentation</vt:lpstr>
      <vt:lpstr>RAGHack streams</vt:lpstr>
      <vt:lpstr>多语言支持</vt:lpstr>
      <vt:lpstr>RAGHack prizes</vt:lpstr>
      <vt:lpstr>RAGHack submission process</vt:lpstr>
      <vt:lpstr>RAG: Azure AI SDK</vt:lpstr>
      <vt:lpstr>Azure AI offers the best model selection</vt:lpstr>
      <vt:lpstr>Model catalog offers flexible deployment options</vt:lpstr>
      <vt:lpstr>Azure AI model inference API works with favorite SDK</vt:lpstr>
      <vt:lpstr>Azure AI Search</vt:lpstr>
      <vt:lpstr>Vector Search </vt:lpstr>
      <vt:lpstr>Integrated vectorization</vt:lpstr>
      <vt:lpstr>Azure AI Search</vt:lpstr>
      <vt:lpstr>Typical Azure Cognitive Search Architecture Diagram</vt:lpstr>
      <vt:lpstr>我们如何做 RAG ？</vt:lpstr>
      <vt:lpstr>How to create RAG</vt:lpstr>
      <vt:lpstr>2. Chunking</vt:lpstr>
      <vt:lpstr>Document Chunking</vt:lpstr>
      <vt:lpstr>Document Chunking</vt:lpstr>
      <vt:lpstr>Document Chunking</vt:lpstr>
      <vt:lpstr>了解检索</vt:lpstr>
      <vt:lpstr>Azure Cognitive Search</vt:lpstr>
      <vt:lpstr>5 个结果中按搜索类型划分的效果排名</vt:lpstr>
      <vt:lpstr>嵌入代表您的数据 Example: 一维向量</vt:lpstr>
      <vt:lpstr>多个维度代表数据的不同方面</vt:lpstr>
      <vt:lpstr>在“嵌入空间”中，相似的数据被分组在一起</vt:lpstr>
      <vt:lpstr>嵌入使得将内容映射到“语义空间”成为可能</vt:lpstr>
      <vt:lpstr>使用嵌入进行相似性搜索 将内容编码为嵌入后，您可以从用户输入中获取嵌入，并使用它来查找语义上最相似的内容</vt:lpstr>
      <vt:lpstr>了解提示方法</vt:lpstr>
      <vt:lpstr>Model Catalog meets key enterprise requirements</vt:lpstr>
      <vt:lpstr>Data privacy </vt:lpstr>
      <vt:lpstr>Vulnerability scanning with Hidden Layer model scanner</vt:lpstr>
      <vt:lpstr>Security and Compliance</vt:lpstr>
      <vt:lpstr>Security and Compliance </vt:lpstr>
      <vt:lpstr>Azure AI Inference SDK 从研发到部署的利器</vt:lpstr>
      <vt:lpstr>PowerPoint Presentation</vt:lpstr>
      <vt:lpstr>PowerPoint Presentation</vt:lpstr>
      <vt:lpstr>RAGHack: Next steps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 Kinfey</dc:creator>
  <cp:lastModifiedBy>Josh Oh</cp:lastModifiedBy>
  <cp:revision>4</cp:revision>
  <dcterms:created xsi:type="dcterms:W3CDTF">2024-09-10T01:12:13Z</dcterms:created>
  <dcterms:modified xsi:type="dcterms:W3CDTF">2024-09-10T16:08:56Z</dcterms:modified>
</cp:coreProperties>
</file>